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359" r:id="rId3"/>
    <p:sldId id="360" r:id="rId4"/>
    <p:sldId id="348" r:id="rId5"/>
    <p:sldId id="351" r:id="rId6"/>
    <p:sldId id="363" r:id="rId7"/>
    <p:sldId id="364" r:id="rId8"/>
    <p:sldId id="361" r:id="rId9"/>
    <p:sldId id="264" r:id="rId10"/>
    <p:sldId id="371" r:id="rId11"/>
    <p:sldId id="376" r:id="rId12"/>
    <p:sldId id="257" r:id="rId13"/>
    <p:sldId id="260" r:id="rId14"/>
    <p:sldId id="374" r:id="rId15"/>
    <p:sldId id="373" r:id="rId16"/>
    <p:sldId id="375" r:id="rId17"/>
    <p:sldId id="377" r:id="rId18"/>
    <p:sldId id="265" r:id="rId19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331" autoAdjust="0"/>
  </p:normalViewPr>
  <p:slideViewPr>
    <p:cSldViewPr snapToGrid="0">
      <p:cViewPr varScale="1">
        <p:scale>
          <a:sx n="104" d="100"/>
          <a:sy n="104" d="100"/>
        </p:scale>
        <p:origin x="8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E617E-E28A-40E2-A3AD-827BC54B311B}" type="datetimeFigureOut">
              <a:rPr lang="es-CL" smtClean="0"/>
              <a:t>05-02-2025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A0496-27FD-4DFC-8EA9-EEB2A6C9F93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5852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3B771-7E13-4F8A-AD7A-E2DE8790D2B5}" type="slidenum">
              <a:rPr lang="es-CL" smtClean="0"/>
              <a:t>4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32156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A0496-27FD-4DFC-8EA9-EEB2A6C9F93B}" type="slidenum">
              <a:rPr lang="es-CL" smtClean="0"/>
              <a:t>5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29640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3B771-7E13-4F8A-AD7A-E2DE8790D2B5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43833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3B771-7E13-4F8A-AD7A-E2DE8790D2B5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812883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A0496-27FD-4DFC-8EA9-EEB2A6C9F93B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31019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9A0496-27FD-4DFC-8EA9-EEB2A6C9F93B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97787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3B771-7E13-4F8A-AD7A-E2DE8790D2B5}" type="slidenum">
              <a:rPr lang="es-CL" smtClean="0"/>
              <a:t>10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0023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41B3E-A61B-B513-F9D6-059CF41A8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C27D69C1-1198-82EF-52F0-D29CF4BBBA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3942AFFE-E189-BEAF-1454-34868D5DB0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B5502BD-9771-CEE9-D83B-840CCB1A1A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3B771-7E13-4F8A-AD7A-E2DE8790D2B5}" type="slidenum">
              <a:rPr lang="es-CL" smtClean="0"/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956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6A5842-1C13-1FA1-2519-7ED3917C79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80410D3-E0A9-04C6-9B9C-B55D272530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5E5116-0736-8C3F-CBE1-C4131701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F1C5-F480-40E4-88DB-46745B607798}" type="datetimeFigureOut">
              <a:rPr lang="es-CL" smtClean="0"/>
              <a:t>05-02-2025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21B973-0912-5337-0858-FD81975593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D64951-4D9B-BD45-1A9D-8341DE106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A1AB-938D-4BAA-925B-3AE16C1D43E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9329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8FFA40-5EFF-0FBD-54A1-DB3EEC33B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528B35-92E1-137E-F685-BCBDFAF9A8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F71248-C344-2255-7288-F2D7D0327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F1C5-F480-40E4-88DB-46745B607798}" type="datetimeFigureOut">
              <a:rPr lang="es-CL" smtClean="0"/>
              <a:t>05-02-2025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B915AE-F6E1-07B9-AC3A-2F808703E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DD81A0-089A-20A2-586C-CD4538880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A1AB-938D-4BAA-925B-3AE16C1D43E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85442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74DFCAB-00FF-733B-8762-475BCAD1FE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9B84143-1911-AC5F-BFA8-55D9463907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A1266BD-1852-1F92-9D39-3A5E3B25C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F1C5-F480-40E4-88DB-46745B607798}" type="datetimeFigureOut">
              <a:rPr lang="es-CL" smtClean="0"/>
              <a:t>05-02-2025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AA8982-B99B-B921-CAA7-8190B5A34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7B9617-A1F6-8BC4-24F8-550CF5295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A1AB-938D-4BAA-925B-3AE16C1D43E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3414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834E9A-25EF-E367-8E2A-0193C26C1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73208E-EDD3-34A5-67C2-F50EF17D5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A9B86A0-3A98-16B2-6ED5-5990C2158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F1C5-F480-40E4-88DB-46745B607798}" type="datetimeFigureOut">
              <a:rPr lang="es-CL" smtClean="0"/>
              <a:t>05-02-2025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679F9C-B3DC-D265-F5D0-501826DC4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0BC8FD4-9BF6-2678-F59B-3413D3C9B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A1AB-938D-4BAA-925B-3AE16C1D43E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01654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F8439-DF90-B022-3699-142F0DC42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3FE52FF-456B-0D1E-1640-B7C776B88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2BDFBE-4A4F-1B2A-ACED-2484B4803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F1C5-F480-40E4-88DB-46745B607798}" type="datetimeFigureOut">
              <a:rPr lang="es-CL" smtClean="0"/>
              <a:t>05-02-2025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803B40-062A-1E1D-0418-57EAD756F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565247-11BB-BEC9-5AA6-FE945311F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A1AB-938D-4BAA-925B-3AE16C1D43E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96395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93AF8A-E820-3E0E-5706-1D1BFEA17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AB62C9-82D9-1E70-19A4-F3EE23001D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E54898B-D27E-9F0F-00B2-2CCBF49695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3B46F01-BA8A-511D-FE25-7512FF98F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F1C5-F480-40E4-88DB-46745B607798}" type="datetimeFigureOut">
              <a:rPr lang="es-CL" smtClean="0"/>
              <a:t>05-02-2025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734B0E0-A7BA-4154-D497-A75D51926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DB76C97-B236-10FB-4A04-0BD65ABF2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A1AB-938D-4BAA-925B-3AE16C1D43E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7000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C2E903-5741-3E7E-AFE6-28AEEAB86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2D1F8B8-4D3E-010D-5B5A-35781CA61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95F9A5A-B674-1D5C-5B20-C31088C1B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E36E1C9-319C-1EEE-E796-CF304AAE4E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17C1147-1B8D-E77B-5A7A-F594B4AE4F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7537824-CE69-F897-7948-C40EC88EB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F1C5-F480-40E4-88DB-46745B607798}" type="datetimeFigureOut">
              <a:rPr lang="es-CL" smtClean="0"/>
              <a:t>05-02-2025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9F9B225-5F35-16AA-8298-882734250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AB9E5CB-8042-F2DA-05E6-E161483CD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A1AB-938D-4BAA-925B-3AE16C1D43E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92505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819FB2-D000-B713-9EF0-DDE31AB78E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D6058F9-0545-C370-CC4F-359BC4991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F1C5-F480-40E4-88DB-46745B607798}" type="datetimeFigureOut">
              <a:rPr lang="es-CL" smtClean="0"/>
              <a:t>05-02-2025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7D47B57-F99F-848B-8969-4F60BCA72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8950314-5158-F0DB-A8C3-5D169B18D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A1AB-938D-4BAA-925B-3AE16C1D43E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71034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8120634-D01A-5089-EEA4-B1FDDFA0E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F1C5-F480-40E4-88DB-46745B607798}" type="datetimeFigureOut">
              <a:rPr lang="es-CL" smtClean="0"/>
              <a:t>05-02-2025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C5F6A90-7084-2DAB-9D34-5166A8462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F5524D6-4235-0A67-FE8A-2C560E106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A1AB-938D-4BAA-925B-3AE16C1D43E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9149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36888D-1A7D-D375-7238-5AAE39056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A8A174-D61C-6FC5-3509-E3747BECD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EEEA84E-94C9-5B91-DD41-2FEE8E9ECD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A1237C-208D-12C7-7613-FB571D9EA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F1C5-F480-40E4-88DB-46745B607798}" type="datetimeFigureOut">
              <a:rPr lang="es-CL" smtClean="0"/>
              <a:t>05-02-2025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1AF740E-B377-7CCA-C074-E20164B44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5032A4E-3B70-F468-6855-149882237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A1AB-938D-4BAA-925B-3AE16C1D43E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9807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DFF2A6-FB06-755D-F072-FD286D3FA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780BFD1-9029-67AD-2465-75A1701EF8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29B5A2A-E1C1-EFC0-8FE2-B799B3F80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38729A0-9690-C1E0-3F24-D6C73B618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8F1C5-F480-40E4-88DB-46745B607798}" type="datetimeFigureOut">
              <a:rPr lang="es-CL" smtClean="0"/>
              <a:t>05-02-2025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46FC200-1160-FA21-B348-6814799DE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5E9E8E1-3453-7335-4D26-C8B415648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8A1AB-938D-4BAA-925B-3AE16C1D43E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88781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1208C86-1E3A-7D90-6FAE-DAE2BA591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E297694-1222-FE58-A708-F8AE1AB04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CD90CD-BF57-B7AD-9747-B1A78B2738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68F1C5-F480-40E4-88DB-46745B607798}" type="datetimeFigureOut">
              <a:rPr lang="es-CL" smtClean="0"/>
              <a:t>05-02-2025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82581-93CA-FD4E-4F84-8313F62BC9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1CC64E3-2417-C1CE-B053-57F4F3373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98A1AB-938D-4BAA-925B-3AE16C1D43E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53701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1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12" Type="http://schemas.openxmlformats.org/officeDocument/2006/relationships/hyperlink" Target="https://www.isl.gob.cl/beneficios/programa-apoyo-preventivo-psicologico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hsi.ssrv@redsalud.ob.cl" TargetMode="External"/><Relationship Id="rId11" Type="http://schemas.openxmlformats.org/officeDocument/2006/relationships/image" Target="../media/image31.png"/><Relationship Id="rId5" Type="http://schemas.openxmlformats.org/officeDocument/2006/relationships/hyperlink" Target="mailto:alex.cabezas@redsalud.gob.cl" TargetMode="External"/><Relationship Id="rId10" Type="http://schemas.openxmlformats.org/officeDocument/2006/relationships/image" Target="../media/image30.png"/><Relationship Id="rId4" Type="http://schemas.openxmlformats.org/officeDocument/2006/relationships/hyperlink" Target="mailto:karen.allende@redsalud.gob.cl" TargetMode="External"/><Relationship Id="rId9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.pn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hsi.ssrv@redsalud.ob.cl" TargetMode="External"/><Relationship Id="rId5" Type="http://schemas.openxmlformats.org/officeDocument/2006/relationships/hyperlink" Target="mailto:alex.cabezas@redsalud.gob.cl" TargetMode="External"/><Relationship Id="rId10" Type="http://schemas.openxmlformats.org/officeDocument/2006/relationships/image" Target="../media/image38.jpg"/><Relationship Id="rId4" Type="http://schemas.openxmlformats.org/officeDocument/2006/relationships/hyperlink" Target="mailto:karen.allende@redsalud.gob.cl" TargetMode="External"/><Relationship Id="rId9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mailto:mals.ssrv@redsalud.gov.cl" TargetMode="External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image" Target="../media/image14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2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780E40-E990-C7ED-C381-2510F953BF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es-MX" b="1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es-MX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Implementación Ley Karin 21.643</a:t>
            </a:r>
            <a:endParaRPr lang="es-CL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6926DAF-C4AE-9DD2-659F-9D71DDC771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3742" y="3990591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s-MX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SEREMI SALUD VALPARAÍSO</a:t>
            </a:r>
          </a:p>
          <a:p>
            <a:endParaRPr lang="es-MX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s-MX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ADECUACIÓN PROTOCOLOS VALS 2024</a:t>
            </a:r>
          </a:p>
          <a:p>
            <a:r>
              <a:rPr lang="es-MX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REFERENTE: SEBASTIÁN FIERRO</a:t>
            </a:r>
          </a:p>
          <a:p>
            <a:endParaRPr lang="es-CL" dirty="0"/>
          </a:p>
        </p:txBody>
      </p:sp>
      <p:pic>
        <p:nvPicPr>
          <p:cNvPr id="4" name="Picture 4" descr="Kit Digital - Gobierno de Chile">
            <a:extLst>
              <a:ext uri="{FF2B5EF4-FFF2-40B4-BE49-F238E27FC236}">
                <a16:creationId xmlns:a16="http://schemas.microsoft.com/office/drawing/2014/main" id="{7425141D-482D-3CF1-DA24-F62E03B4FB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75"/>
          <a:stretch/>
        </p:blipFill>
        <p:spPr bwMode="auto">
          <a:xfrm>
            <a:off x="0" y="289012"/>
            <a:ext cx="4010025" cy="947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Seremi Salud Valpo | Valparaíso">
            <a:extLst>
              <a:ext uri="{FF2B5EF4-FFF2-40B4-BE49-F238E27FC236}">
                <a16:creationId xmlns:a16="http://schemas.microsoft.com/office/drawing/2014/main" id="{B4C0B145-612D-412F-54C9-738D97672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6987" y="247879"/>
            <a:ext cx="1402592" cy="140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Kit Digital - Gobierno de Chile">
            <a:extLst>
              <a:ext uri="{FF2B5EF4-FFF2-40B4-BE49-F238E27FC236}">
                <a16:creationId xmlns:a16="http://schemas.microsoft.com/office/drawing/2014/main" id="{793F6E8D-0795-F95C-0790-0929B40194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63"/>
          <a:stretch/>
        </p:blipFill>
        <p:spPr bwMode="auto">
          <a:xfrm>
            <a:off x="8181975" y="6060000"/>
            <a:ext cx="4010025" cy="50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361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8BC67E-4E09-E854-E1D2-762C3F588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772" y="507111"/>
            <a:ext cx="9875520" cy="1143000"/>
          </a:xfrm>
        </p:spPr>
        <p:txBody>
          <a:bodyPr>
            <a:normAutofit/>
          </a:bodyPr>
          <a:lstStyle/>
          <a:p>
            <a:r>
              <a:rPr lang="es-MX" sz="336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FORMULARIO DE DENUNCIA</a:t>
            </a:r>
            <a:endParaRPr lang="es-CL" sz="336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Marcador de contenido 4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B34FB95C-131F-EA95-C801-A36BA929CF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27952" y="4369976"/>
            <a:ext cx="2303388" cy="2847251"/>
          </a:xfrm>
        </p:spPr>
      </p:pic>
      <p:pic>
        <p:nvPicPr>
          <p:cNvPr id="11" name="Imagen 10" descr="Tabla&#10;&#10;Descripción generada automáticamente">
            <a:extLst>
              <a:ext uri="{FF2B5EF4-FFF2-40B4-BE49-F238E27FC236}">
                <a16:creationId xmlns:a16="http://schemas.microsoft.com/office/drawing/2014/main" id="{9A1F1060-4049-653D-C03D-0C2AB715A4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2739" y="1327007"/>
            <a:ext cx="2637298" cy="3303711"/>
          </a:xfrm>
          <a:prstGeom prst="rect">
            <a:avLst/>
          </a:prstGeom>
        </p:spPr>
      </p:pic>
      <p:pic>
        <p:nvPicPr>
          <p:cNvPr id="13" name="Imagen 12" descr="Tabla, Word&#10;&#10;Descripción generada automáticamente">
            <a:extLst>
              <a:ext uri="{FF2B5EF4-FFF2-40B4-BE49-F238E27FC236}">
                <a16:creationId xmlns:a16="http://schemas.microsoft.com/office/drawing/2014/main" id="{932962B8-FDE7-EB27-A32E-470CC35D0F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7952" y="1327008"/>
            <a:ext cx="2303388" cy="3042968"/>
          </a:xfrm>
          <a:prstGeom prst="rect">
            <a:avLst/>
          </a:prstGeom>
        </p:spPr>
      </p:pic>
      <p:pic>
        <p:nvPicPr>
          <p:cNvPr id="15" name="Imagen 14" descr="Interfaz de usuario gráfica, Texto, Aplicación, Carta, Correo electrónico&#10;&#10;Descripción generada automáticamente">
            <a:extLst>
              <a:ext uri="{FF2B5EF4-FFF2-40B4-BE49-F238E27FC236}">
                <a16:creationId xmlns:a16="http://schemas.microsoft.com/office/drawing/2014/main" id="{33F4B791-6E9A-C7DD-9DED-A102E2D305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969" y="1854431"/>
            <a:ext cx="3876179" cy="5031091"/>
          </a:xfrm>
          <a:prstGeom prst="rect">
            <a:avLst/>
          </a:prstGeom>
        </p:spPr>
      </p:pic>
      <p:pic>
        <p:nvPicPr>
          <p:cNvPr id="3" name="Picture 14" descr="Seremi Salud Valpo | Valparaíso">
            <a:extLst>
              <a:ext uri="{FF2B5EF4-FFF2-40B4-BE49-F238E27FC236}">
                <a16:creationId xmlns:a16="http://schemas.microsoft.com/office/drawing/2014/main" id="{B294C303-F0E3-29B8-90AC-23D4B70EE0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037" y="148728"/>
            <a:ext cx="1402592" cy="140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Kit Digital - Gobierno de Chile">
            <a:extLst>
              <a:ext uri="{FF2B5EF4-FFF2-40B4-BE49-F238E27FC236}">
                <a16:creationId xmlns:a16="http://schemas.microsoft.com/office/drawing/2014/main" id="{3CD6F4F5-957C-C2FC-4A75-82C24A0D29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63"/>
          <a:stretch/>
        </p:blipFill>
        <p:spPr bwMode="auto">
          <a:xfrm>
            <a:off x="0" y="255211"/>
            <a:ext cx="4010025" cy="50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Kit Digital - Gobierno de Chile">
            <a:extLst>
              <a:ext uri="{FF2B5EF4-FFF2-40B4-BE49-F238E27FC236}">
                <a16:creationId xmlns:a16="http://schemas.microsoft.com/office/drawing/2014/main" id="{E94E5105-66DF-911E-9587-2982D1F1CF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63"/>
          <a:stretch/>
        </p:blipFill>
        <p:spPr bwMode="auto">
          <a:xfrm>
            <a:off x="8181975" y="6060000"/>
            <a:ext cx="4010025" cy="50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468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3AB745-18A0-7F6A-7A14-D7DDD7867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384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Protocolo de Prevención</a:t>
            </a:r>
            <a:endParaRPr lang="es-CL" sz="384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A527AEE-E2C5-1A01-5704-A2A5AD0A3B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546" y="1782987"/>
            <a:ext cx="5908497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MX" sz="20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Una de las normas establece la ley Karin, es que  la entidad empleadora y las instituciones públicas deberán contar con un Protocolo de Prevención del Acoso sexual, Laboral y Violencia en los Entornos de Trabajo.</a:t>
            </a:r>
          </a:p>
          <a:p>
            <a:pPr marL="0" indent="0" algn="ctr">
              <a:buNone/>
            </a:pPr>
            <a:endParaRPr lang="es-MX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endParaRPr lang="es-MX" sz="312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s-MX" sz="1900" b="1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“El Protocolo de Prevención pone énfasis en la Gestión Preventiva que la organización debe realizar con sus funcionarios/as, identificar peligros y/o factores de riesgo, acciones de capacitación y formación, medidas de resguardo de la privacidad y la honra”</a:t>
            </a:r>
          </a:p>
          <a:p>
            <a:endParaRPr lang="es-CL" dirty="0"/>
          </a:p>
        </p:txBody>
      </p:sp>
      <p:pic>
        <p:nvPicPr>
          <p:cNvPr id="4" name="Picture 14" descr="Seremi Salud Valpo | Valparaíso">
            <a:extLst>
              <a:ext uri="{FF2B5EF4-FFF2-40B4-BE49-F238E27FC236}">
                <a16:creationId xmlns:a16="http://schemas.microsoft.com/office/drawing/2014/main" id="{7AFDD47C-DC1C-A880-D209-67D1C331EC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037" y="148728"/>
            <a:ext cx="1402592" cy="140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Kit Digital - Gobierno de Chile">
            <a:extLst>
              <a:ext uri="{FF2B5EF4-FFF2-40B4-BE49-F238E27FC236}">
                <a16:creationId xmlns:a16="http://schemas.microsoft.com/office/drawing/2014/main" id="{488CFE92-2A04-060B-1816-3821A1099F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63"/>
          <a:stretch/>
        </p:blipFill>
        <p:spPr bwMode="auto">
          <a:xfrm>
            <a:off x="0" y="113225"/>
            <a:ext cx="4010025" cy="50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Kit Digital - Gobierno de Chile">
            <a:extLst>
              <a:ext uri="{FF2B5EF4-FFF2-40B4-BE49-F238E27FC236}">
                <a16:creationId xmlns:a16="http://schemas.microsoft.com/office/drawing/2014/main" id="{78DB0ED4-038A-7452-AA59-BA741AD8F5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63"/>
          <a:stretch/>
        </p:blipFill>
        <p:spPr bwMode="auto">
          <a:xfrm>
            <a:off x="8181975" y="6205472"/>
            <a:ext cx="4010025" cy="50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USESO: Prensa - Exitoso webinar sobre protocolo obligatorio de prevención  contemplado en la “Ley Karin”">
            <a:extLst>
              <a:ext uri="{FF2B5EF4-FFF2-40B4-BE49-F238E27FC236}">
                <a16:creationId xmlns:a16="http://schemas.microsoft.com/office/drawing/2014/main" id="{EA15081A-61F4-E71C-1CAC-6F87B0C8D6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5" r="13374"/>
          <a:stretch/>
        </p:blipFill>
        <p:spPr bwMode="auto">
          <a:xfrm>
            <a:off x="6780463" y="2103588"/>
            <a:ext cx="4753991" cy="341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253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lipse 9">
            <a:extLst>
              <a:ext uri="{FF2B5EF4-FFF2-40B4-BE49-F238E27FC236}">
                <a16:creationId xmlns:a16="http://schemas.microsoft.com/office/drawing/2014/main" id="{B2E069CC-DF8A-F396-5CED-4EA6F33DD7CF}"/>
              </a:ext>
            </a:extLst>
          </p:cNvPr>
          <p:cNvSpPr/>
          <p:nvPr/>
        </p:nvSpPr>
        <p:spPr>
          <a:xfrm>
            <a:off x="8171567" y="1266872"/>
            <a:ext cx="1549375" cy="1325563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89844D4-925E-3E5F-4128-EF506AE68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7025"/>
            <a:ext cx="10515600" cy="1325563"/>
          </a:xfrm>
        </p:spPr>
        <p:txBody>
          <a:bodyPr/>
          <a:lstStyle/>
          <a:p>
            <a:r>
              <a:rPr lang="es-MX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Propuestas Acciones Preventivas</a:t>
            </a:r>
            <a:br>
              <a:rPr lang="es-MX" dirty="0"/>
            </a:b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AD4272-B6F5-DD99-5E78-428AF42F26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3185" y="2866073"/>
            <a:ext cx="6950768" cy="53101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b="1" i="0" u="none" strike="noStrike" baseline="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Formación</a:t>
            </a:r>
            <a:r>
              <a:rPr lang="en-US" sz="1600" b="1" i="0" u="none" strike="noStrike" baseline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y </a:t>
            </a:r>
            <a:r>
              <a:rPr lang="en-US" sz="1600" b="1" i="0" u="none" strike="noStrike" baseline="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Sensibilización</a:t>
            </a:r>
            <a:endParaRPr lang="en-US" sz="1600" b="1" i="0" u="none" strike="noStrike" baseline="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s-MX" sz="1600" i="0" u="none" strike="noStrike" baseline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Ofrecer cursos para todos los funcionarios sobre acoso laboral, sexual y violencia en el trabajo, enfatizando los derechos y responsabilidades de    los empleados.</a:t>
            </a:r>
            <a:br>
              <a:rPr lang="es-MX" sz="1600" i="0" u="none" strike="noStrike" baseline="0" dirty="0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es-MX" sz="1600" i="0" u="none" strike="noStrike" baseline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Desarrollar campañas de concientización para promover un ambiente de respeto y tolerancia cero hacia el acoso y la violencia.</a:t>
            </a:r>
          </a:p>
          <a:p>
            <a:r>
              <a:rPr lang="es-MX" sz="1600" i="0" u="none" strike="noStrike" baseline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Envío semestral de recordatorio sobre canales de denuncia + </a:t>
            </a:r>
            <a:r>
              <a:rPr lang="es-MX" sz="1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Concientización sobre conceptos y acciones que </a:t>
            </a:r>
            <a:r>
              <a:rPr lang="es-MX" sz="1600" i="0" u="none" strike="noStrike" baseline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se incluyen como Vio</a:t>
            </a:r>
            <a:r>
              <a:rPr lang="es-MX" sz="1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lencia, maltrato y acoso       sexual.</a:t>
            </a:r>
            <a:endParaRPr lang="es-MX" sz="1600" i="0" u="none" strike="noStrike" baseline="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s-MX" sz="1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Evaluación de elementos de riesgo psicosocial en distintos entornos de trabajo, a fin de mancomunar trabajo con Higiene y Seguridad y </a:t>
            </a:r>
            <a:r>
              <a:rPr lang="es-MX" sz="16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Depto</a:t>
            </a:r>
            <a:r>
              <a:rPr lang="es-MX" sz="1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Desarrollo de Personas, para estrategias de reparación.</a:t>
            </a:r>
          </a:p>
          <a:p>
            <a:pPr marR="0" algn="l" rtl="0"/>
            <a:endParaRPr lang="es-MX" sz="1200" i="0" u="none" strike="noStrike" baseline="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marR="0" indent="0" algn="l" rtl="0">
              <a:buNone/>
            </a:pPr>
            <a:endParaRPr lang="es-MX" sz="1200" dirty="0"/>
          </a:p>
        </p:txBody>
      </p:sp>
      <p:pic>
        <p:nvPicPr>
          <p:cNvPr id="4" name="Picture 4" descr="Kit Digital - Gobierno de Chile">
            <a:extLst>
              <a:ext uri="{FF2B5EF4-FFF2-40B4-BE49-F238E27FC236}">
                <a16:creationId xmlns:a16="http://schemas.microsoft.com/office/drawing/2014/main" id="{923374C7-1FA6-B12C-619E-914131CF85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63"/>
          <a:stretch/>
        </p:blipFill>
        <p:spPr bwMode="auto">
          <a:xfrm>
            <a:off x="0" y="113225"/>
            <a:ext cx="4010025" cy="50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Kit Digital - Gobierno de Chile">
            <a:extLst>
              <a:ext uri="{FF2B5EF4-FFF2-40B4-BE49-F238E27FC236}">
                <a16:creationId xmlns:a16="http://schemas.microsoft.com/office/drawing/2014/main" id="{36B3CE79-0444-9B95-FDA1-9F1CC65375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63"/>
          <a:stretch/>
        </p:blipFill>
        <p:spPr bwMode="auto">
          <a:xfrm>
            <a:off x="8181975" y="6060000"/>
            <a:ext cx="4010025" cy="50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Seremi Salud Valpo | Valparaíso">
            <a:extLst>
              <a:ext uri="{FF2B5EF4-FFF2-40B4-BE49-F238E27FC236}">
                <a16:creationId xmlns:a16="http://schemas.microsoft.com/office/drawing/2014/main" id="{82ABC5FF-DE83-598A-4F4C-CD916148F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037" y="148728"/>
            <a:ext cx="1402592" cy="140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>
            <a:extLst>
              <a:ext uri="{FF2B5EF4-FFF2-40B4-BE49-F238E27FC236}">
                <a16:creationId xmlns:a16="http://schemas.microsoft.com/office/drawing/2014/main" id="{5D280A8F-6D0F-A795-6C5D-0FEAFCE2F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07" y="2302022"/>
            <a:ext cx="4128578" cy="412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BCA50B9-F77B-1105-BE3C-BEC9001564B6}"/>
              </a:ext>
            </a:extLst>
          </p:cNvPr>
          <p:cNvSpPr txBox="1"/>
          <p:nvPr/>
        </p:nvSpPr>
        <p:spPr>
          <a:xfrm>
            <a:off x="800207" y="1410158"/>
            <a:ext cx="61747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1600" b="1" i="0" u="none" strike="noStrike" baseline="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Evaluación</a:t>
            </a:r>
            <a:r>
              <a:rPr lang="en-US" sz="1600" b="1" i="0" u="none" strike="noStrike" baseline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y </a:t>
            </a:r>
            <a:r>
              <a:rPr lang="en-US" sz="1600" b="1" i="0" u="none" strike="noStrike" baseline="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Monitoreo</a:t>
            </a:r>
            <a:endParaRPr lang="en-US" sz="1600" b="1" i="0" u="none" strike="noStrike" baseline="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i="0" u="none" strike="noStrike" baseline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Realizar evaluaciones periódicas del estado de los ambientes laborales para identificar riesgos psicosociales.</a:t>
            </a:r>
            <a:endParaRPr lang="es-MX" sz="1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i="0" u="none" strike="noStrike" baseline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Implementar un protocolo que facilite la resolución pacífica de conflictos laborales.</a:t>
            </a:r>
          </a:p>
        </p:txBody>
      </p:sp>
      <p:pic>
        <p:nvPicPr>
          <p:cNvPr id="9" name="Gráfico 8" descr="Marca de verificación con relleno sólido">
            <a:extLst>
              <a:ext uri="{FF2B5EF4-FFF2-40B4-BE49-F238E27FC236}">
                <a16:creationId xmlns:a16="http://schemas.microsoft.com/office/drawing/2014/main" id="{BD018165-16A3-7D22-EF96-292C1C7C9F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489746" y="1363455"/>
            <a:ext cx="913015" cy="115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688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D75AB5-1A6D-1D2B-7DD2-9F1ADD07A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>
                <a:solidFill>
                  <a:schemeClr val="tx2">
                    <a:lumMod val="75000"/>
                    <a:lumOff val="25000"/>
                  </a:schemeClr>
                </a:solidFill>
              </a:rPr>
              <a:t>Conformación Mesa VALS</a:t>
            </a:r>
            <a:endParaRPr lang="es-CL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5E5164-C276-CAE6-CB20-C5945751BF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Conformación Actual:</a:t>
            </a:r>
          </a:p>
          <a:p>
            <a:r>
              <a:rPr lang="es-MX" sz="1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Jefa Gabinete</a:t>
            </a:r>
          </a:p>
          <a:p>
            <a:r>
              <a:rPr lang="es-MX" sz="1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Jefa Departamento Administración y Finanzas</a:t>
            </a:r>
          </a:p>
          <a:p>
            <a:r>
              <a:rPr lang="es-MX" sz="1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Jefa Unidad Desarrollo de las Personas</a:t>
            </a:r>
          </a:p>
          <a:p>
            <a:r>
              <a:rPr lang="es-MX" sz="1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Representantes gremios (AFUSSAV, AFATS FENATS)</a:t>
            </a:r>
          </a:p>
          <a:p>
            <a:r>
              <a:rPr lang="es-MX" sz="1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Jefe Unidad de Higiene y Seguridad</a:t>
            </a:r>
          </a:p>
          <a:p>
            <a:r>
              <a:rPr lang="es-MX" sz="1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Representante Departamento de Asesoría Jurídica</a:t>
            </a:r>
          </a:p>
          <a:p>
            <a:r>
              <a:rPr lang="es-MX" sz="1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Encargada de Genero</a:t>
            </a:r>
          </a:p>
          <a:p>
            <a:r>
              <a:rPr lang="es-MX" sz="1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Referente VALS</a:t>
            </a:r>
          </a:p>
          <a:p>
            <a:pPr marL="0" indent="0">
              <a:buNone/>
            </a:pPr>
            <a:endParaRPr lang="es-MX" sz="1800" dirty="0"/>
          </a:p>
          <a:p>
            <a:pPr marL="0" indent="0">
              <a:buNone/>
            </a:pPr>
            <a:endParaRPr lang="es-MX" dirty="0"/>
          </a:p>
          <a:p>
            <a:endParaRPr lang="es-CL" dirty="0"/>
          </a:p>
        </p:txBody>
      </p:sp>
      <p:pic>
        <p:nvPicPr>
          <p:cNvPr id="4" name="Picture 14" descr="Seremi Salud Valpo | Valparaíso">
            <a:extLst>
              <a:ext uri="{FF2B5EF4-FFF2-40B4-BE49-F238E27FC236}">
                <a16:creationId xmlns:a16="http://schemas.microsoft.com/office/drawing/2014/main" id="{1E84530E-EA11-F95D-C603-CC09380045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037" y="148728"/>
            <a:ext cx="1402592" cy="140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Kit Digital - Gobierno de Chile">
            <a:extLst>
              <a:ext uri="{FF2B5EF4-FFF2-40B4-BE49-F238E27FC236}">
                <a16:creationId xmlns:a16="http://schemas.microsoft.com/office/drawing/2014/main" id="{5595105A-71C3-7389-D89D-BD421792F0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63"/>
          <a:stretch/>
        </p:blipFill>
        <p:spPr bwMode="auto">
          <a:xfrm>
            <a:off x="0" y="113225"/>
            <a:ext cx="4010025" cy="50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Kit Digital - Gobierno de Chile">
            <a:extLst>
              <a:ext uri="{FF2B5EF4-FFF2-40B4-BE49-F238E27FC236}">
                <a16:creationId xmlns:a16="http://schemas.microsoft.com/office/drawing/2014/main" id="{5A004A31-FB7A-CA59-DE61-4D7A471411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63"/>
          <a:stretch/>
        </p:blipFill>
        <p:spPr bwMode="auto">
          <a:xfrm>
            <a:off x="8181975" y="6060000"/>
            <a:ext cx="4010025" cy="50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326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9844D4-925E-3E5F-4128-EF506AE68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99" y="639579"/>
            <a:ext cx="6250757" cy="911741"/>
          </a:xfrm>
        </p:spPr>
        <p:txBody>
          <a:bodyPr>
            <a:normAutofit fontScale="90000"/>
          </a:bodyPr>
          <a:lstStyle/>
          <a:p>
            <a:r>
              <a:rPr lang="es-MX" b="1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rPr>
              <a:t>Unidad </a:t>
            </a:r>
            <a:br>
              <a:rPr lang="es-MX" b="1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s-MX" sz="31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rPr>
              <a:t>Higiene, Seguridad e Infraestructura</a:t>
            </a:r>
            <a:endParaRPr lang="es-CL" sz="3100" dirty="0"/>
          </a:p>
        </p:txBody>
      </p:sp>
      <p:pic>
        <p:nvPicPr>
          <p:cNvPr id="4" name="Picture 4" descr="Kit Digital - Gobierno de Chile">
            <a:extLst>
              <a:ext uri="{FF2B5EF4-FFF2-40B4-BE49-F238E27FC236}">
                <a16:creationId xmlns:a16="http://schemas.microsoft.com/office/drawing/2014/main" id="{923374C7-1FA6-B12C-619E-914131CF85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63"/>
          <a:stretch/>
        </p:blipFill>
        <p:spPr bwMode="auto">
          <a:xfrm>
            <a:off x="0" y="113225"/>
            <a:ext cx="4010025" cy="50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Kit Digital - Gobierno de Chile">
            <a:extLst>
              <a:ext uri="{FF2B5EF4-FFF2-40B4-BE49-F238E27FC236}">
                <a16:creationId xmlns:a16="http://schemas.microsoft.com/office/drawing/2014/main" id="{36B3CE79-0444-9B95-FDA1-9F1CC65375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63"/>
          <a:stretch/>
        </p:blipFill>
        <p:spPr bwMode="auto">
          <a:xfrm>
            <a:off x="8181975" y="6060000"/>
            <a:ext cx="4010025" cy="50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Seremi Salud Valpo | Valparaíso">
            <a:extLst>
              <a:ext uri="{FF2B5EF4-FFF2-40B4-BE49-F238E27FC236}">
                <a16:creationId xmlns:a16="http://schemas.microsoft.com/office/drawing/2014/main" id="{82ABC5FF-DE83-598A-4F4C-CD916148F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037" y="148728"/>
            <a:ext cx="1402592" cy="140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95054441-F902-473F-985B-42F0C30D381B}"/>
              </a:ext>
            </a:extLst>
          </p:cNvPr>
          <p:cNvSpPr txBox="1"/>
          <p:nvPr/>
        </p:nvSpPr>
        <p:spPr>
          <a:xfrm>
            <a:off x="5781922" y="2278997"/>
            <a:ext cx="29190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Derivación y orientación a Programa de Apoyo Preventivo Psicológico (ISL)</a:t>
            </a:r>
            <a:endParaRPr lang="es-CL" sz="1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C7149C27-6DBB-A926-1A39-6CCD99BCF8EF}"/>
              </a:ext>
            </a:extLst>
          </p:cNvPr>
          <p:cNvGrpSpPr/>
          <p:nvPr/>
        </p:nvGrpSpPr>
        <p:grpSpPr>
          <a:xfrm>
            <a:off x="310299" y="1778751"/>
            <a:ext cx="4456031" cy="4830618"/>
            <a:chOff x="361065" y="2174677"/>
            <a:chExt cx="4456031" cy="4830618"/>
          </a:xfrm>
        </p:grpSpPr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15283D93-8E3D-9BD5-0C69-62D0E4697D69}"/>
                </a:ext>
              </a:extLst>
            </p:cNvPr>
            <p:cNvSpPr txBox="1"/>
            <p:nvPr/>
          </p:nvSpPr>
          <p:spPr>
            <a:xfrm>
              <a:off x="361065" y="2174677"/>
              <a:ext cx="4456031" cy="4830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u="sng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CONTACTOS</a:t>
              </a:r>
            </a:p>
            <a:p>
              <a:endParaRPr lang="es-MX" sz="900" dirty="0"/>
            </a:p>
            <a:p>
              <a:pPr>
                <a:lnSpc>
                  <a:spcPct val="150000"/>
                </a:lnSpc>
              </a:pPr>
              <a:r>
                <a:rPr lang="es-MX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Karen Allende Aguilera</a:t>
              </a:r>
            </a:p>
            <a:p>
              <a:pPr>
                <a:lnSpc>
                  <a:spcPct val="150000"/>
                </a:lnSpc>
              </a:pPr>
              <a:r>
                <a:rPr lang="es-MX" dirty="0"/>
                <a:t>     	</a:t>
              </a:r>
              <a:r>
                <a:rPr lang="es-MX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Anexo </a:t>
              </a:r>
              <a:r>
                <a:rPr lang="es-MX" dirty="0" err="1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Minsal</a:t>
              </a:r>
              <a:r>
                <a:rPr lang="es-MX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 321635</a:t>
              </a:r>
            </a:p>
            <a:p>
              <a:pPr>
                <a:lnSpc>
                  <a:spcPct val="150000"/>
                </a:lnSpc>
              </a:pPr>
              <a:r>
                <a:rPr lang="es-MX" dirty="0"/>
                <a:t>     	</a:t>
              </a:r>
              <a:r>
                <a:rPr lang="es-MX" dirty="0">
                  <a:hlinkClick r:id="rId4"/>
                </a:rPr>
                <a:t>karen.allende@redsalud.gob.cl</a:t>
              </a:r>
              <a:endParaRPr lang="es-MX" dirty="0"/>
            </a:p>
            <a:p>
              <a:pPr>
                <a:lnSpc>
                  <a:spcPct val="150000"/>
                </a:lnSpc>
              </a:pPr>
              <a:endParaRPr lang="es-MX" sz="900" dirty="0"/>
            </a:p>
            <a:p>
              <a:pPr>
                <a:lnSpc>
                  <a:spcPct val="150000"/>
                </a:lnSpc>
              </a:pPr>
              <a:r>
                <a:rPr lang="es-MX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Alex Cabezas Guajardo</a:t>
              </a:r>
            </a:p>
            <a:p>
              <a:pPr>
                <a:lnSpc>
                  <a:spcPct val="150000"/>
                </a:lnSpc>
              </a:pPr>
              <a:r>
                <a:rPr lang="es-MX" dirty="0"/>
                <a:t>     	</a:t>
              </a:r>
              <a:r>
                <a:rPr lang="es-MX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Anexo </a:t>
              </a:r>
              <a:r>
                <a:rPr lang="es-MX" dirty="0" err="1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Minsal</a:t>
              </a:r>
              <a:r>
                <a:rPr lang="es-MX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 321555</a:t>
              </a:r>
            </a:p>
            <a:p>
              <a:pPr>
                <a:lnSpc>
                  <a:spcPct val="150000"/>
                </a:lnSpc>
              </a:pPr>
              <a:r>
                <a:rPr lang="es-MX" dirty="0"/>
                <a:t>     	</a:t>
              </a:r>
              <a:r>
                <a:rPr lang="es-MX" dirty="0">
                  <a:hlinkClick r:id="rId5"/>
                </a:rPr>
                <a:t>alex.cabezas@redsalud.gob.cl</a:t>
              </a:r>
              <a:endParaRPr lang="es-CL" dirty="0"/>
            </a:p>
            <a:p>
              <a:pPr>
                <a:lnSpc>
                  <a:spcPct val="150000"/>
                </a:lnSpc>
              </a:pPr>
              <a:endParaRPr lang="es-CL" dirty="0"/>
            </a:p>
            <a:p>
              <a:pPr>
                <a:lnSpc>
                  <a:spcPct val="150000"/>
                </a:lnSpc>
              </a:pPr>
              <a:r>
                <a:rPr lang="es-CL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	</a:t>
              </a:r>
              <a:r>
                <a:rPr lang="es-CL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Emergencias</a:t>
              </a:r>
              <a:r>
                <a:rPr lang="es-CL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: +56 9 9642 3111</a:t>
              </a:r>
            </a:p>
            <a:p>
              <a:pPr>
                <a:lnSpc>
                  <a:spcPct val="150000"/>
                </a:lnSpc>
              </a:pPr>
              <a:r>
                <a:rPr lang="es-CL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	</a:t>
              </a:r>
              <a:r>
                <a:rPr lang="es-CL" dirty="0">
                  <a:solidFill>
                    <a:schemeClr val="tx2">
                      <a:lumMod val="75000"/>
                      <a:lumOff val="25000"/>
                    </a:schemeClr>
                  </a:solidFill>
                  <a:hlinkClick r:id="rId6"/>
                </a:rPr>
                <a:t>hsi.ssrv@redsalud.ob.cl</a:t>
              </a:r>
              <a:endParaRPr lang="es-CL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ct val="150000"/>
                </a:lnSpc>
              </a:pPr>
              <a:endParaRPr lang="es-CL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2050" name="Picture 2" descr="Envelope, letter, mail, message, notice, e-mail, email icon - Download on Iconfinder">
              <a:extLst>
                <a:ext uri="{FF2B5EF4-FFF2-40B4-BE49-F238E27FC236}">
                  <a16:creationId xmlns:a16="http://schemas.microsoft.com/office/drawing/2014/main" id="{DA862DDD-EA9E-86AC-6DF7-485EF3928C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476" y="3552957"/>
              <a:ext cx="352425" cy="352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Phone icon - Free download on Iconfinder">
              <a:extLst>
                <a:ext uri="{FF2B5EF4-FFF2-40B4-BE49-F238E27FC236}">
                  <a16:creationId xmlns:a16="http://schemas.microsoft.com/office/drawing/2014/main" id="{E2F534BB-4B94-F409-C18A-F7CCEE3ADD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798" y="3130612"/>
              <a:ext cx="352425" cy="352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Envelope, letter, mail, message, notice, e-mail, email icon - Download on Iconfinder">
              <a:extLst>
                <a:ext uri="{FF2B5EF4-FFF2-40B4-BE49-F238E27FC236}">
                  <a16:creationId xmlns:a16="http://schemas.microsoft.com/office/drawing/2014/main" id="{365CAA8A-4E36-4640-7B14-4AA9F66287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154" y="4964413"/>
              <a:ext cx="352425" cy="352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Phone icon - Free download on Iconfinder">
              <a:extLst>
                <a:ext uri="{FF2B5EF4-FFF2-40B4-BE49-F238E27FC236}">
                  <a16:creationId xmlns:a16="http://schemas.microsoft.com/office/drawing/2014/main" id="{019C1453-7AFD-910D-317B-756A9E8B55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476" y="4542068"/>
              <a:ext cx="352425" cy="352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2" descr="Envelope, letter, mail, message, notice, e-mail, email icon - Download on Iconfinder">
            <a:extLst>
              <a:ext uri="{FF2B5EF4-FFF2-40B4-BE49-F238E27FC236}">
                <a16:creationId xmlns:a16="http://schemas.microsoft.com/office/drawing/2014/main" id="{9C718A61-7837-AD80-827B-85C5A6DAB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88" y="5803730"/>
            <a:ext cx="3524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Phone icon - Free download on Iconfinder">
            <a:extLst>
              <a:ext uri="{FF2B5EF4-FFF2-40B4-BE49-F238E27FC236}">
                <a16:creationId xmlns:a16="http://schemas.microsoft.com/office/drawing/2014/main" id="{49099062-52DC-A97F-118E-EA7B23814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88" y="5381385"/>
            <a:ext cx="3524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7E6CD1CD-31AF-8C7C-EA43-A888AFC49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502" y="2020287"/>
            <a:ext cx="2722964" cy="136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42EA53AC-36CC-1A77-CB22-C89ADCF510AB}"/>
              </a:ext>
            </a:extLst>
          </p:cNvPr>
          <p:cNvSpPr txBox="1"/>
          <p:nvPr/>
        </p:nvSpPr>
        <p:spPr>
          <a:xfrm>
            <a:off x="5781922" y="1763700"/>
            <a:ext cx="2185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u="sng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DERIVACIONES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1AAB3DF1-EFD5-91FD-0BAE-3D41A67B26C7}"/>
              </a:ext>
            </a:extLst>
          </p:cNvPr>
          <p:cNvSpPr/>
          <p:nvPr/>
        </p:nvSpPr>
        <p:spPr>
          <a:xfrm>
            <a:off x="4697769" y="1763700"/>
            <a:ext cx="45719" cy="463147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id="{048F437B-DC46-98EF-F009-E0B6EF853869}"/>
              </a:ext>
            </a:extLst>
          </p:cNvPr>
          <p:cNvSpPr/>
          <p:nvPr/>
        </p:nvSpPr>
        <p:spPr>
          <a:xfrm>
            <a:off x="5013534" y="2494019"/>
            <a:ext cx="472722" cy="44306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/>
              <a:t>1</a:t>
            </a:r>
            <a:endParaRPr lang="es-CL" sz="2800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40EF1918-BEAA-EB30-71B2-3C01A7027DA3}"/>
              </a:ext>
            </a:extLst>
          </p:cNvPr>
          <p:cNvSpPr txBox="1"/>
          <p:nvPr/>
        </p:nvSpPr>
        <p:spPr>
          <a:xfrm>
            <a:off x="4952403" y="3503430"/>
            <a:ext cx="67755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Cuando</a:t>
            </a:r>
            <a:r>
              <a:rPr lang="es-MX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el/los funcionarios se hayan expuestos a situaciones que generen un impacto emocional y/o salud mental, y que requieran apoyo psicológico de forma inmediata.</a:t>
            </a:r>
            <a:endParaRPr lang="es-CL" sz="1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C176A9F6-A942-FAA1-A56F-EBEDD3C295CB}"/>
              </a:ext>
            </a:extLst>
          </p:cNvPr>
          <p:cNvSpPr txBox="1"/>
          <p:nvPr/>
        </p:nvSpPr>
        <p:spPr>
          <a:xfrm>
            <a:off x="4936565" y="4236957"/>
            <a:ext cx="334107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Cómo</a:t>
            </a:r>
            <a:r>
              <a:rPr lang="es-CL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, Ingresando a la página web de ISL y completando el formulario de solicitud de activación según línea de acción.</a:t>
            </a:r>
          </a:p>
        </p:txBody>
      </p:sp>
      <p:pic>
        <p:nvPicPr>
          <p:cNvPr id="29" name="Imagen 28">
            <a:extLst>
              <a:ext uri="{FF2B5EF4-FFF2-40B4-BE49-F238E27FC236}">
                <a16:creationId xmlns:a16="http://schemas.microsoft.com/office/drawing/2014/main" id="{B90F8B26-15FF-C97D-2395-CC838A6685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00965" y="5667694"/>
            <a:ext cx="3120182" cy="355808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21B42A7D-F2C6-890D-6C4A-BF2F2926256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01830" y="4222631"/>
            <a:ext cx="1407542" cy="1410537"/>
          </a:xfrm>
          <a:prstGeom prst="rect">
            <a:avLst/>
          </a:prstGeom>
        </p:spPr>
      </p:pic>
      <p:sp>
        <p:nvSpPr>
          <p:cNvPr id="33" name="CuadroTexto 32">
            <a:extLst>
              <a:ext uri="{FF2B5EF4-FFF2-40B4-BE49-F238E27FC236}">
                <a16:creationId xmlns:a16="http://schemas.microsoft.com/office/drawing/2014/main" id="{A665AAA8-43B9-AB71-FE8C-D974208A2407}"/>
              </a:ext>
            </a:extLst>
          </p:cNvPr>
          <p:cNvSpPr txBox="1"/>
          <p:nvPr/>
        </p:nvSpPr>
        <p:spPr>
          <a:xfrm>
            <a:off x="4890517" y="5071744"/>
            <a:ext cx="334107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400" dirty="0">
                <a:solidFill>
                  <a:schemeClr val="tx2">
                    <a:lumMod val="75000"/>
                    <a:lumOff val="25000"/>
                  </a:schemeClr>
                </a:solidFill>
                <a:hlinkClick r:id="rId12"/>
              </a:rPr>
              <a:t>https://www.isl.gob.cl/beneficios/programa-apoyo-preventivo-psicologico/</a:t>
            </a:r>
            <a:endParaRPr lang="es-CL" sz="1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es-CL" sz="1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326421DF-DD90-CD35-C701-4C657E11B0AE}"/>
              </a:ext>
            </a:extLst>
          </p:cNvPr>
          <p:cNvSpPr txBox="1"/>
          <p:nvPr/>
        </p:nvSpPr>
        <p:spPr>
          <a:xfrm>
            <a:off x="9933559" y="4251986"/>
            <a:ext cx="135396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Para urgencias psicológicas llamar a:</a:t>
            </a:r>
            <a:endParaRPr lang="es-CL" sz="1400" dirty="0"/>
          </a:p>
        </p:txBody>
      </p:sp>
      <p:pic>
        <p:nvPicPr>
          <p:cNvPr id="40" name="Picture 6" descr="Phone icon - Free download on Iconfinder">
            <a:extLst>
              <a:ext uri="{FF2B5EF4-FFF2-40B4-BE49-F238E27FC236}">
                <a16:creationId xmlns:a16="http://schemas.microsoft.com/office/drawing/2014/main" id="{EB78A198-05BA-F0AB-4F36-8F18D9B28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4285" y="4378126"/>
            <a:ext cx="542786" cy="54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CuadroTexto 41">
            <a:extLst>
              <a:ext uri="{FF2B5EF4-FFF2-40B4-BE49-F238E27FC236}">
                <a16:creationId xmlns:a16="http://schemas.microsoft.com/office/drawing/2014/main" id="{C41A6E9F-FEDB-5543-C803-9D2AB195DC33}"/>
              </a:ext>
            </a:extLst>
          </p:cNvPr>
          <p:cNvSpPr txBox="1"/>
          <p:nvPr/>
        </p:nvSpPr>
        <p:spPr>
          <a:xfrm>
            <a:off x="10048973" y="5178999"/>
            <a:ext cx="1678098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+</a:t>
            </a:r>
            <a:r>
              <a:rPr lang="es-MX" sz="1600" b="1" dirty="0">
                <a:solidFill>
                  <a:schemeClr val="bg1"/>
                </a:solidFill>
              </a:rPr>
              <a:t>56 9 3410 8292</a:t>
            </a:r>
            <a:endParaRPr lang="es-CL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Kit Digital - Gobierno de Chile">
            <a:extLst>
              <a:ext uri="{FF2B5EF4-FFF2-40B4-BE49-F238E27FC236}">
                <a16:creationId xmlns:a16="http://schemas.microsoft.com/office/drawing/2014/main" id="{923374C7-1FA6-B12C-619E-914131CF85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63"/>
          <a:stretch/>
        </p:blipFill>
        <p:spPr bwMode="auto">
          <a:xfrm>
            <a:off x="0" y="113225"/>
            <a:ext cx="4010025" cy="50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Kit Digital - Gobierno de Chile">
            <a:extLst>
              <a:ext uri="{FF2B5EF4-FFF2-40B4-BE49-F238E27FC236}">
                <a16:creationId xmlns:a16="http://schemas.microsoft.com/office/drawing/2014/main" id="{36B3CE79-0444-9B95-FDA1-9F1CC65375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63"/>
          <a:stretch/>
        </p:blipFill>
        <p:spPr bwMode="auto">
          <a:xfrm>
            <a:off x="8181975" y="6060000"/>
            <a:ext cx="4010025" cy="50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Seremi Salud Valpo | Valparaíso">
            <a:extLst>
              <a:ext uri="{FF2B5EF4-FFF2-40B4-BE49-F238E27FC236}">
                <a16:creationId xmlns:a16="http://schemas.microsoft.com/office/drawing/2014/main" id="{82ABC5FF-DE83-598A-4F4C-CD916148F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037" y="148728"/>
            <a:ext cx="1402592" cy="140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C9DF8AB-A743-FCF1-38B6-855D6A23F8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57" y="2722816"/>
            <a:ext cx="4817097" cy="12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0D713562-1737-4C94-9CCD-0605121620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647" y="2722816"/>
            <a:ext cx="4817096" cy="12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15F3ED2-24E2-C1E2-FCB3-47E4D3D3AD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257" y="4093097"/>
            <a:ext cx="4817096" cy="120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0846D7B7-7F26-A358-A611-603BDDC7AE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090" y="4093097"/>
            <a:ext cx="4817539" cy="1204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B9EC8787-AF53-514B-EC62-03FCFEA79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7" y="625111"/>
            <a:ext cx="3952678" cy="1976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832D0519-D5F4-10D0-4063-ADE2357D4CD5}"/>
              </a:ext>
            </a:extLst>
          </p:cNvPr>
          <p:cNvSpPr txBox="1"/>
          <p:nvPr/>
        </p:nvSpPr>
        <p:spPr>
          <a:xfrm>
            <a:off x="4125609" y="173025"/>
            <a:ext cx="5527438" cy="302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1700"/>
              </a:lnSpc>
            </a:pPr>
            <a:r>
              <a:rPr lang="es-MX" sz="1300" b="0" i="0">
                <a:solidFill>
                  <a:schemeClr val="tx2">
                    <a:lumMod val="90000"/>
                    <a:lumOff val="10000"/>
                  </a:schemeClr>
                </a:solidFill>
                <a:effectLst/>
                <a:latin typeface="Aptos" panose="020B0004020202020204" pitchFamily="34" charset="0"/>
              </a:rPr>
              <a:t> </a:t>
            </a:r>
            <a:endParaRPr lang="es-CL" sz="1300" dirty="0">
              <a:solidFill>
                <a:schemeClr val="tx2">
                  <a:lumMod val="90000"/>
                  <a:lumOff val="10000"/>
                </a:schemeClr>
              </a:solidFill>
              <a:latin typeface="Aptos" panose="020B0004020202020204" pitchFamily="34" charset="0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DF2CB5E8-E4B3-AE01-B4B9-E7142A6CDBD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56708" y="5387090"/>
            <a:ext cx="4902888" cy="134582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9DF48AB-D242-6F1D-EB1F-9783853A9546}"/>
              </a:ext>
            </a:extLst>
          </p:cNvPr>
          <p:cNvSpPr txBox="1"/>
          <p:nvPr/>
        </p:nvSpPr>
        <p:spPr>
          <a:xfrm>
            <a:off x="4195769" y="721792"/>
            <a:ext cx="583852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b="0" i="0" dirty="0">
                <a:solidFill>
                  <a:srgbClr val="242424"/>
                </a:solidFill>
                <a:effectLst/>
                <a:latin typeface="Roboto" panose="02000000000000000000" pitchFamily="2" charset="0"/>
              </a:rPr>
              <a:t>El programa de apoyo preventivo psicológico tiene 5 líneas de acción destinadas a prestar ayuda frente a situaciones que generen un impacto emocional en los trabajadores y trabajadoras, otorgando herramientas para expresar sentimientos y facilitar la búsqueda de soluciones. 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65830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9844D4-925E-3E5F-4128-EF506AE68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299" y="639579"/>
            <a:ext cx="6250757" cy="911741"/>
          </a:xfrm>
        </p:spPr>
        <p:txBody>
          <a:bodyPr>
            <a:normAutofit fontScale="90000"/>
          </a:bodyPr>
          <a:lstStyle/>
          <a:p>
            <a:r>
              <a:rPr lang="es-MX" b="1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rPr>
              <a:t>Unidad </a:t>
            </a:r>
            <a:br>
              <a:rPr lang="es-MX" b="1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s-MX" sz="3100" b="1" dirty="0">
                <a:solidFill>
                  <a:schemeClr val="tx2">
                    <a:lumMod val="75000"/>
                    <a:lumOff val="25000"/>
                  </a:schemeClr>
                </a:solidFill>
                <a:latin typeface="+mn-lt"/>
              </a:rPr>
              <a:t>Higiene, Seguridad e Infraestructura</a:t>
            </a:r>
            <a:endParaRPr lang="es-CL" sz="3100" dirty="0"/>
          </a:p>
        </p:txBody>
      </p:sp>
      <p:pic>
        <p:nvPicPr>
          <p:cNvPr id="4" name="Picture 4" descr="Kit Digital - Gobierno de Chile">
            <a:extLst>
              <a:ext uri="{FF2B5EF4-FFF2-40B4-BE49-F238E27FC236}">
                <a16:creationId xmlns:a16="http://schemas.microsoft.com/office/drawing/2014/main" id="{923374C7-1FA6-B12C-619E-914131CF85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63"/>
          <a:stretch/>
        </p:blipFill>
        <p:spPr bwMode="auto">
          <a:xfrm>
            <a:off x="0" y="113225"/>
            <a:ext cx="4010025" cy="50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Kit Digital - Gobierno de Chile">
            <a:extLst>
              <a:ext uri="{FF2B5EF4-FFF2-40B4-BE49-F238E27FC236}">
                <a16:creationId xmlns:a16="http://schemas.microsoft.com/office/drawing/2014/main" id="{36B3CE79-0444-9B95-FDA1-9F1CC65375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63"/>
          <a:stretch/>
        </p:blipFill>
        <p:spPr bwMode="auto">
          <a:xfrm>
            <a:off x="8181975" y="6060000"/>
            <a:ext cx="4010025" cy="50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4" descr="Seremi Salud Valpo | Valparaíso">
            <a:extLst>
              <a:ext uri="{FF2B5EF4-FFF2-40B4-BE49-F238E27FC236}">
                <a16:creationId xmlns:a16="http://schemas.microsoft.com/office/drawing/2014/main" id="{82ABC5FF-DE83-598A-4F4C-CD916148F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037" y="148728"/>
            <a:ext cx="1402592" cy="140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B602ECF4-B4F0-A8D9-1072-44768D523D70}"/>
              </a:ext>
            </a:extLst>
          </p:cNvPr>
          <p:cNvSpPr txBox="1"/>
          <p:nvPr/>
        </p:nvSpPr>
        <p:spPr>
          <a:xfrm>
            <a:off x="6397565" y="2474597"/>
            <a:ext cx="3276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Denuncia Individual de Enfermedad Profesional (DIEP)</a:t>
            </a:r>
            <a:endParaRPr lang="es-CL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C7149C27-6DBB-A926-1A39-6CCD99BCF8EF}"/>
              </a:ext>
            </a:extLst>
          </p:cNvPr>
          <p:cNvGrpSpPr/>
          <p:nvPr/>
        </p:nvGrpSpPr>
        <p:grpSpPr>
          <a:xfrm>
            <a:off x="310299" y="1778751"/>
            <a:ext cx="4456031" cy="4830618"/>
            <a:chOff x="361065" y="2174677"/>
            <a:chExt cx="4456031" cy="4830618"/>
          </a:xfrm>
        </p:grpSpPr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15283D93-8E3D-9BD5-0C69-62D0E4697D69}"/>
                </a:ext>
              </a:extLst>
            </p:cNvPr>
            <p:cNvSpPr txBox="1"/>
            <p:nvPr/>
          </p:nvSpPr>
          <p:spPr>
            <a:xfrm>
              <a:off x="361065" y="2174677"/>
              <a:ext cx="4456031" cy="4830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b="1" u="sng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CONTACTOS</a:t>
              </a:r>
            </a:p>
            <a:p>
              <a:endParaRPr lang="es-MX" sz="900" dirty="0"/>
            </a:p>
            <a:p>
              <a:pPr>
                <a:lnSpc>
                  <a:spcPct val="150000"/>
                </a:lnSpc>
              </a:pPr>
              <a:r>
                <a:rPr lang="es-MX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Karen Allende Aguilera</a:t>
              </a:r>
            </a:p>
            <a:p>
              <a:pPr>
                <a:lnSpc>
                  <a:spcPct val="150000"/>
                </a:lnSpc>
              </a:pPr>
              <a:r>
                <a:rPr lang="es-MX" dirty="0"/>
                <a:t>     	</a:t>
              </a:r>
              <a:r>
                <a:rPr lang="es-MX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Anexo </a:t>
              </a:r>
              <a:r>
                <a:rPr lang="es-MX" dirty="0" err="1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Minsal</a:t>
              </a:r>
              <a:r>
                <a:rPr lang="es-MX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 321635</a:t>
              </a:r>
            </a:p>
            <a:p>
              <a:pPr>
                <a:lnSpc>
                  <a:spcPct val="150000"/>
                </a:lnSpc>
              </a:pPr>
              <a:r>
                <a:rPr lang="es-MX" dirty="0"/>
                <a:t>     	</a:t>
              </a:r>
              <a:r>
                <a:rPr lang="es-MX" dirty="0">
                  <a:hlinkClick r:id="rId4"/>
                </a:rPr>
                <a:t>karen.allende@redsalud.gob.cl</a:t>
              </a:r>
              <a:endParaRPr lang="es-MX" dirty="0"/>
            </a:p>
            <a:p>
              <a:pPr>
                <a:lnSpc>
                  <a:spcPct val="150000"/>
                </a:lnSpc>
              </a:pPr>
              <a:endParaRPr lang="es-MX" sz="900" dirty="0"/>
            </a:p>
            <a:p>
              <a:pPr>
                <a:lnSpc>
                  <a:spcPct val="150000"/>
                </a:lnSpc>
              </a:pPr>
              <a:r>
                <a:rPr lang="es-MX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Alex Cabezas Guajardo</a:t>
              </a:r>
            </a:p>
            <a:p>
              <a:pPr>
                <a:lnSpc>
                  <a:spcPct val="150000"/>
                </a:lnSpc>
              </a:pPr>
              <a:r>
                <a:rPr lang="es-MX" dirty="0"/>
                <a:t>     	</a:t>
              </a:r>
              <a:r>
                <a:rPr lang="es-MX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Anexo </a:t>
              </a:r>
              <a:r>
                <a:rPr lang="es-MX" dirty="0" err="1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Minsal</a:t>
              </a:r>
              <a:r>
                <a:rPr lang="es-MX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 321555</a:t>
              </a:r>
            </a:p>
            <a:p>
              <a:pPr>
                <a:lnSpc>
                  <a:spcPct val="150000"/>
                </a:lnSpc>
              </a:pPr>
              <a:r>
                <a:rPr lang="es-MX" dirty="0"/>
                <a:t>     	</a:t>
              </a:r>
              <a:r>
                <a:rPr lang="es-MX" dirty="0">
                  <a:hlinkClick r:id="rId5"/>
                </a:rPr>
                <a:t>alex.cabezas@redsalud.gob.cl</a:t>
              </a:r>
              <a:endParaRPr lang="es-CL" dirty="0"/>
            </a:p>
            <a:p>
              <a:pPr>
                <a:lnSpc>
                  <a:spcPct val="150000"/>
                </a:lnSpc>
              </a:pPr>
              <a:endParaRPr lang="es-CL" dirty="0"/>
            </a:p>
            <a:p>
              <a:pPr>
                <a:lnSpc>
                  <a:spcPct val="150000"/>
                </a:lnSpc>
              </a:pPr>
              <a:r>
                <a:rPr lang="es-CL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	</a:t>
              </a:r>
              <a:r>
                <a:rPr lang="es-CL" b="1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Emergencias</a:t>
              </a:r>
              <a:r>
                <a:rPr lang="es-CL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: +56 9 9642 3111</a:t>
              </a:r>
            </a:p>
            <a:p>
              <a:pPr>
                <a:lnSpc>
                  <a:spcPct val="150000"/>
                </a:lnSpc>
              </a:pPr>
              <a:r>
                <a:rPr lang="es-CL" dirty="0">
                  <a:solidFill>
                    <a:schemeClr val="tx2">
                      <a:lumMod val="75000"/>
                      <a:lumOff val="25000"/>
                    </a:schemeClr>
                  </a:solidFill>
                </a:rPr>
                <a:t>	</a:t>
              </a:r>
              <a:r>
                <a:rPr lang="es-CL" dirty="0">
                  <a:solidFill>
                    <a:schemeClr val="tx2">
                      <a:lumMod val="75000"/>
                      <a:lumOff val="25000"/>
                    </a:schemeClr>
                  </a:solidFill>
                  <a:hlinkClick r:id="rId6"/>
                </a:rPr>
                <a:t>hsi.ssrv@redsalud.ob.cl</a:t>
              </a:r>
              <a:endParaRPr lang="es-CL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ct val="150000"/>
                </a:lnSpc>
              </a:pPr>
              <a:endParaRPr lang="es-CL" dirty="0">
                <a:solidFill>
                  <a:schemeClr val="tx2">
                    <a:lumMod val="75000"/>
                    <a:lumOff val="25000"/>
                  </a:schemeClr>
                </a:solidFill>
              </a:endParaRPr>
            </a:p>
          </p:txBody>
        </p:sp>
        <p:pic>
          <p:nvPicPr>
            <p:cNvPr id="2050" name="Picture 2" descr="Envelope, letter, mail, message, notice, e-mail, email icon - Download on Iconfinder">
              <a:extLst>
                <a:ext uri="{FF2B5EF4-FFF2-40B4-BE49-F238E27FC236}">
                  <a16:creationId xmlns:a16="http://schemas.microsoft.com/office/drawing/2014/main" id="{DA862DDD-EA9E-86AC-6DF7-485EF3928C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476" y="3552957"/>
              <a:ext cx="352425" cy="352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4" name="Picture 6" descr="Phone icon - Free download on Iconfinder">
              <a:extLst>
                <a:ext uri="{FF2B5EF4-FFF2-40B4-BE49-F238E27FC236}">
                  <a16:creationId xmlns:a16="http://schemas.microsoft.com/office/drawing/2014/main" id="{E2F534BB-4B94-F409-C18A-F7CCEE3ADD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798" y="3130612"/>
              <a:ext cx="352425" cy="352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Envelope, letter, mail, message, notice, e-mail, email icon - Download on Iconfinder">
              <a:extLst>
                <a:ext uri="{FF2B5EF4-FFF2-40B4-BE49-F238E27FC236}">
                  <a16:creationId xmlns:a16="http://schemas.microsoft.com/office/drawing/2014/main" id="{365CAA8A-4E36-4640-7B14-4AA9F66287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2154" y="4964413"/>
              <a:ext cx="352425" cy="352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6" descr="Phone icon - Free download on Iconfinder">
              <a:extLst>
                <a:ext uri="{FF2B5EF4-FFF2-40B4-BE49-F238E27FC236}">
                  <a16:creationId xmlns:a16="http://schemas.microsoft.com/office/drawing/2014/main" id="{019C1453-7AFD-910D-317B-756A9E8B55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3476" y="4542068"/>
              <a:ext cx="352425" cy="352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5" name="Picture 2" descr="Envelope, letter, mail, message, notice, e-mail, email icon - Download on Iconfinder">
            <a:extLst>
              <a:ext uri="{FF2B5EF4-FFF2-40B4-BE49-F238E27FC236}">
                <a16:creationId xmlns:a16="http://schemas.microsoft.com/office/drawing/2014/main" id="{9C718A61-7837-AD80-827B-85C5A6DAB3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88" y="5803730"/>
            <a:ext cx="3524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Phone icon - Free download on Iconfinder">
            <a:extLst>
              <a:ext uri="{FF2B5EF4-FFF2-40B4-BE49-F238E27FC236}">
                <a16:creationId xmlns:a16="http://schemas.microsoft.com/office/drawing/2014/main" id="{49099062-52DC-A97F-118E-EA7B23814D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388" y="5381385"/>
            <a:ext cx="352425" cy="35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42EA53AC-36CC-1A77-CB22-C89ADCF510AB}"/>
              </a:ext>
            </a:extLst>
          </p:cNvPr>
          <p:cNvSpPr txBox="1"/>
          <p:nvPr/>
        </p:nvSpPr>
        <p:spPr>
          <a:xfrm>
            <a:off x="5996829" y="1760149"/>
            <a:ext cx="21851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1" u="sng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DERIVACIONES</a:t>
            </a:r>
          </a:p>
        </p:txBody>
      </p:sp>
      <p:pic>
        <p:nvPicPr>
          <p:cNvPr id="2056" name="Picture 8" descr="Health, help, medical, mental, support icon - Download on Iconfinder">
            <a:extLst>
              <a:ext uri="{FF2B5EF4-FFF2-40B4-BE49-F238E27FC236}">
                <a16:creationId xmlns:a16="http://schemas.microsoft.com/office/drawing/2014/main" id="{776B7F75-DB95-0462-A005-12D0A5238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schemeClr val="accent5">
                <a:shade val="45000"/>
                <a:satMod val="135000"/>
              </a:schemeClr>
              <a:prstClr val="white"/>
            </a:duotone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7283" y="2053945"/>
            <a:ext cx="1361482" cy="136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ángulo 19">
            <a:extLst>
              <a:ext uri="{FF2B5EF4-FFF2-40B4-BE49-F238E27FC236}">
                <a16:creationId xmlns:a16="http://schemas.microsoft.com/office/drawing/2014/main" id="{1AAB3DF1-EFD5-91FD-0BAE-3D41A67B26C7}"/>
              </a:ext>
            </a:extLst>
          </p:cNvPr>
          <p:cNvSpPr/>
          <p:nvPr/>
        </p:nvSpPr>
        <p:spPr>
          <a:xfrm>
            <a:off x="5216209" y="1830404"/>
            <a:ext cx="45719" cy="463147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84CAFA23-6864-30DF-0A03-4F48FBE1294C}"/>
              </a:ext>
            </a:extLst>
          </p:cNvPr>
          <p:cNvSpPr/>
          <p:nvPr/>
        </p:nvSpPr>
        <p:spPr>
          <a:xfrm>
            <a:off x="5711807" y="2576233"/>
            <a:ext cx="472722" cy="44306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800" dirty="0"/>
              <a:t>2</a:t>
            </a:r>
            <a:endParaRPr lang="es-CL" sz="280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A22C728-E4AF-08E9-74D8-FBB8AD019D3F}"/>
              </a:ext>
            </a:extLst>
          </p:cNvPr>
          <p:cNvSpPr txBox="1"/>
          <p:nvPr/>
        </p:nvSpPr>
        <p:spPr>
          <a:xfrm>
            <a:off x="5657826" y="3614380"/>
            <a:ext cx="41460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Cuando</a:t>
            </a:r>
            <a:r>
              <a:rPr lang="es-MX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el/los funcionarios/as sospeche el desarrollo de una enfermedad profesional causada por la exposición a un agente que esté presente en el trabajo y que requiera atención de salud.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526E7EA-9A57-8421-6387-8C2A55A0D61F}"/>
              </a:ext>
            </a:extLst>
          </p:cNvPr>
          <p:cNvSpPr txBox="1"/>
          <p:nvPr/>
        </p:nvSpPr>
        <p:spPr>
          <a:xfrm>
            <a:off x="5657826" y="4634179"/>
            <a:ext cx="410031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CL" sz="1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Cómo: </a:t>
            </a:r>
            <a:r>
              <a:rPr lang="es-CL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Completando la documento de denuncia individual de enfermedad profesional DIEP a través de contactos de  de profesionales de la Unidad de Higiene y Seguridad o directamente en mesón de atención de ISL.</a:t>
            </a:r>
          </a:p>
        </p:txBody>
      </p:sp>
      <p:pic>
        <p:nvPicPr>
          <p:cNvPr id="23" name="Imagen 22" descr="Texto&#10;&#10;Descripción generada automáticamente">
            <a:extLst>
              <a:ext uri="{FF2B5EF4-FFF2-40B4-BE49-F238E27FC236}">
                <a16:creationId xmlns:a16="http://schemas.microsoft.com/office/drawing/2014/main" id="{04BAAFA9-8DF8-8830-586D-4FDEE57C1F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283" y="3724384"/>
            <a:ext cx="1482595" cy="209666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53548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54D7A7-A08B-13DC-8E75-83580B7A31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E2881F9F-61A3-7B3F-6344-98B2317C4E32}"/>
              </a:ext>
            </a:extLst>
          </p:cNvPr>
          <p:cNvSpPr/>
          <p:nvPr/>
        </p:nvSpPr>
        <p:spPr>
          <a:xfrm>
            <a:off x="6795592" y="4326175"/>
            <a:ext cx="4619967" cy="109158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4604A21E-9884-D9F7-E496-4076607BC3B4}"/>
              </a:ext>
            </a:extLst>
          </p:cNvPr>
          <p:cNvSpPr/>
          <p:nvPr/>
        </p:nvSpPr>
        <p:spPr>
          <a:xfrm>
            <a:off x="6720808" y="2245112"/>
            <a:ext cx="4619967" cy="109158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B5682D33-E805-E162-AFE1-2FCE7974E306}"/>
              </a:ext>
            </a:extLst>
          </p:cNvPr>
          <p:cNvSpPr/>
          <p:nvPr/>
        </p:nvSpPr>
        <p:spPr>
          <a:xfrm>
            <a:off x="589341" y="4720676"/>
            <a:ext cx="4619967" cy="109158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7CBC4E27-9D35-A5E2-D7B0-A4FF28D72AAB}"/>
              </a:ext>
            </a:extLst>
          </p:cNvPr>
          <p:cNvSpPr/>
          <p:nvPr/>
        </p:nvSpPr>
        <p:spPr>
          <a:xfrm>
            <a:off x="589342" y="3388416"/>
            <a:ext cx="4619967" cy="109158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76783FF-51D3-BFC0-D681-D0AA93C108D5}"/>
              </a:ext>
            </a:extLst>
          </p:cNvPr>
          <p:cNvSpPr/>
          <p:nvPr/>
        </p:nvSpPr>
        <p:spPr>
          <a:xfrm>
            <a:off x="589342" y="1865745"/>
            <a:ext cx="4619967" cy="109158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E09258A-4710-BA06-EC67-7096C6F459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240" y="6747658"/>
            <a:ext cx="956298" cy="110342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3F5424A7-801A-D831-7193-D4351AB9B110}"/>
              </a:ext>
            </a:extLst>
          </p:cNvPr>
          <p:cNvSpPr txBox="1">
            <a:spLocks/>
          </p:cNvSpPr>
          <p:nvPr/>
        </p:nvSpPr>
        <p:spPr>
          <a:xfrm>
            <a:off x="3196237" y="303473"/>
            <a:ext cx="5799525" cy="1193302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32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Actividad Práctica </a:t>
            </a:r>
          </a:p>
          <a:p>
            <a:r>
              <a:rPr lang="es-CL" sz="32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¿Y tú, que piensas?</a:t>
            </a:r>
          </a:p>
        </p:txBody>
      </p:sp>
      <p:pic>
        <p:nvPicPr>
          <p:cNvPr id="10" name="Picture 14" descr="Seremi Salud Valpo | Valparaíso">
            <a:extLst>
              <a:ext uri="{FF2B5EF4-FFF2-40B4-BE49-F238E27FC236}">
                <a16:creationId xmlns:a16="http://schemas.microsoft.com/office/drawing/2014/main" id="{971E57B2-A946-2F28-7BA9-69D0C2B72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037" y="148728"/>
            <a:ext cx="1402592" cy="140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Kit Digital - Gobierno de Chile">
            <a:extLst>
              <a:ext uri="{FF2B5EF4-FFF2-40B4-BE49-F238E27FC236}">
                <a16:creationId xmlns:a16="http://schemas.microsoft.com/office/drawing/2014/main" id="{F30402F7-3F7B-A01D-4104-F81EE6C2CA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63"/>
          <a:stretch/>
        </p:blipFill>
        <p:spPr bwMode="auto">
          <a:xfrm>
            <a:off x="1" y="113225"/>
            <a:ext cx="3648364" cy="50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Kit Digital - Gobierno de Chile">
            <a:extLst>
              <a:ext uri="{FF2B5EF4-FFF2-40B4-BE49-F238E27FC236}">
                <a16:creationId xmlns:a16="http://schemas.microsoft.com/office/drawing/2014/main" id="{7782ADE6-0623-0B0F-B090-88CC4A5D7A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63"/>
          <a:stretch/>
        </p:blipFill>
        <p:spPr bwMode="auto">
          <a:xfrm>
            <a:off x="8181975" y="6060000"/>
            <a:ext cx="4010025" cy="50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820CF6F0-163E-190A-617B-E4AB39A6C6E7}"/>
              </a:ext>
            </a:extLst>
          </p:cNvPr>
          <p:cNvSpPr txBox="1"/>
          <p:nvPr/>
        </p:nvSpPr>
        <p:spPr>
          <a:xfrm>
            <a:off x="589342" y="3601778"/>
            <a:ext cx="4470400" cy="504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CL" sz="1200" kern="1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Reunión privada con funcionaria para indicar evaluación negativa a su desempeño por no cumplimiento de las metas institucionales. </a:t>
            </a:r>
            <a:endParaRPr lang="es-CL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078F64A-A7E4-FDE3-D79C-45A8F464AE71}"/>
              </a:ext>
            </a:extLst>
          </p:cNvPr>
          <p:cNvSpPr txBox="1"/>
          <p:nvPr/>
        </p:nvSpPr>
        <p:spPr>
          <a:xfrm>
            <a:off x="664124" y="5014153"/>
            <a:ext cx="4470400" cy="504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CL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Grupo de la Oficina espera que compañero se vaya al baño o salga de la oficina para ir a almorzar.</a:t>
            </a:r>
            <a:endParaRPr lang="es-CL" sz="1200" i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3806590-69B8-93BA-820F-88600DD0055C}"/>
              </a:ext>
            </a:extLst>
          </p:cNvPr>
          <p:cNvSpPr txBox="1"/>
          <p:nvPr/>
        </p:nvSpPr>
        <p:spPr>
          <a:xfrm>
            <a:off x="589342" y="2095236"/>
            <a:ext cx="4470400" cy="716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CL" sz="1200" kern="1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reunión de trabajo, la temática se centra en hablar despectivamente de compañera de trabajo que no pudo asistir a la reunión. </a:t>
            </a:r>
            <a:endParaRPr lang="es-CL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2B61387-2A84-8F1C-4407-409FEA1ACD8D}"/>
              </a:ext>
            </a:extLst>
          </p:cNvPr>
          <p:cNvSpPr txBox="1"/>
          <p:nvPr/>
        </p:nvSpPr>
        <p:spPr>
          <a:xfrm>
            <a:off x="6870375" y="2486257"/>
            <a:ext cx="4470400" cy="504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s-CL" sz="1200" kern="100" dirty="0">
                <a:solidFill>
                  <a:srgbClr val="33333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Portero/guardia indica a funcionaria que solo le abrirá la puerta para salir si ella se despide de él con un abrazo. </a:t>
            </a:r>
            <a:endParaRPr lang="es-CL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FD2418A-4126-D93F-3F78-DAB35B2AF43B}"/>
              </a:ext>
            </a:extLst>
          </p:cNvPr>
          <p:cNvSpPr txBox="1"/>
          <p:nvPr/>
        </p:nvSpPr>
        <p:spPr>
          <a:xfrm>
            <a:off x="6795592" y="4275432"/>
            <a:ext cx="4470400" cy="929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CL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Reunión de Trabajo con administrativos en donde jefatura propone un nuevo ordenamiento de las tareas y como consecuencia entrega más responsabilidades a quien estaba realizando menos funciones en la oficina.</a:t>
            </a:r>
          </a:p>
        </p:txBody>
      </p:sp>
    </p:spTree>
    <p:extLst>
      <p:ext uri="{BB962C8B-B14F-4D97-AF65-F5344CB8AC3E}">
        <p14:creationId xmlns:p14="http://schemas.microsoft.com/office/powerpoint/2010/main" val="38490837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E2FAAB0E-4774-44FD-9790-B032FAB84E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0873" y="3777529"/>
            <a:ext cx="9144000" cy="1655762"/>
          </a:xfrm>
        </p:spPr>
        <p:txBody>
          <a:bodyPr/>
          <a:lstStyle/>
          <a:p>
            <a:r>
              <a:rPr lang="es-MX" dirty="0"/>
              <a:t>MESA VALS 2024</a:t>
            </a:r>
          </a:p>
          <a:p>
            <a:r>
              <a:rPr lang="es-MX" dirty="0"/>
              <a:t>SEREMI SALUD VALPARAÍSO.</a:t>
            </a:r>
            <a:endParaRPr lang="es-CL" dirty="0"/>
          </a:p>
        </p:txBody>
      </p:sp>
      <p:pic>
        <p:nvPicPr>
          <p:cNvPr id="4" name="Picture 14" descr="Seremi Salud Valpo | Valparaíso">
            <a:extLst>
              <a:ext uri="{FF2B5EF4-FFF2-40B4-BE49-F238E27FC236}">
                <a16:creationId xmlns:a16="http://schemas.microsoft.com/office/drawing/2014/main" id="{E17CCEFA-B24A-F087-6077-75AA309AE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5933" y="1235194"/>
            <a:ext cx="2448357" cy="244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Kit Digital - Gobierno de Chile">
            <a:extLst>
              <a:ext uri="{FF2B5EF4-FFF2-40B4-BE49-F238E27FC236}">
                <a16:creationId xmlns:a16="http://schemas.microsoft.com/office/drawing/2014/main" id="{67C7BFE3-DE76-7A09-4F9D-03C44CF46D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63"/>
          <a:stretch/>
        </p:blipFill>
        <p:spPr bwMode="auto">
          <a:xfrm>
            <a:off x="0" y="191429"/>
            <a:ext cx="4010025" cy="50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Kit Digital - Gobierno de Chile">
            <a:extLst>
              <a:ext uri="{FF2B5EF4-FFF2-40B4-BE49-F238E27FC236}">
                <a16:creationId xmlns:a16="http://schemas.microsoft.com/office/drawing/2014/main" id="{8984D691-D087-7F41-3EF6-A691A18ACE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63"/>
          <a:stretch/>
        </p:blipFill>
        <p:spPr bwMode="auto">
          <a:xfrm>
            <a:off x="8181975" y="6300482"/>
            <a:ext cx="4010025" cy="50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128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88FF32-DAE6-1DCE-39DB-9C16E7EF86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>
                <a:solidFill>
                  <a:schemeClr val="tx2">
                    <a:lumMod val="75000"/>
                    <a:lumOff val="25000"/>
                  </a:schemeClr>
                </a:solidFill>
              </a:rPr>
              <a:t>Implementación Ley Karin</a:t>
            </a:r>
            <a:endParaRPr lang="es-CL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A961F7-4928-8301-A2EA-AFD817897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8220" y="1720517"/>
            <a:ext cx="5509688" cy="5137483"/>
          </a:xfrm>
        </p:spPr>
        <p:txBody>
          <a:bodyPr>
            <a:normAutofit fontScale="77500" lnSpcReduction="20000"/>
          </a:bodyPr>
          <a:lstStyle/>
          <a:p>
            <a:pPr marL="0" indent="0" algn="ctr" fontAlgn="base">
              <a:buNone/>
            </a:pPr>
            <a:r>
              <a:rPr lang="es-MX" b="1" dirty="0">
                <a:effectLst/>
              </a:rPr>
              <a:t>La ley N°21.643 modifica el Código del Trabajo en materia de prevención, investigación y sanción del acoso laboral, sexual y violencia en el trabajo. Implementando y adecuando la normativa nacional a los parámetros establecidos en el recientemente ratificado Convenio N°190, Sobre la Violencia y el Acoso, de la Organización Internacional del Trabajo - OIT.</a:t>
            </a:r>
          </a:p>
          <a:p>
            <a:pPr marL="0" indent="0" algn="ctr" fontAlgn="base">
              <a:buNone/>
            </a:pPr>
            <a:endParaRPr lang="es-MX" dirty="0">
              <a:effectLst/>
            </a:endParaRPr>
          </a:p>
          <a:p>
            <a:pPr marL="0" indent="0" algn="ctr" fontAlgn="base">
              <a:buNone/>
            </a:pPr>
            <a:endParaRPr lang="es-MX" dirty="0"/>
          </a:p>
          <a:p>
            <a:pPr marL="0" indent="0" algn="ctr" fontAlgn="base">
              <a:buNone/>
            </a:pPr>
            <a:endParaRPr lang="es-MX" dirty="0"/>
          </a:p>
          <a:p>
            <a:pPr marL="0" indent="0" algn="ctr" fontAlgn="base">
              <a:buNone/>
            </a:pPr>
            <a:r>
              <a:rPr lang="es-MX" b="1" dirty="0">
                <a:solidFill>
                  <a:schemeClr val="tx2">
                    <a:lumMod val="75000"/>
                    <a:lumOff val="25000"/>
                  </a:schemeClr>
                </a:solidFill>
                <a:effectLst/>
              </a:rPr>
              <a:t>Se modifican protocolos de Denuncia e Investigación (Antes MALS hoy VALS), y se integra Protocolo de Prevención</a:t>
            </a:r>
          </a:p>
          <a:p>
            <a:pPr marL="0" indent="0">
              <a:buNone/>
            </a:pPr>
            <a:br>
              <a:rPr lang="es-MX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</a:br>
            <a:endParaRPr lang="es-CL" dirty="0"/>
          </a:p>
        </p:txBody>
      </p:sp>
      <p:pic>
        <p:nvPicPr>
          <p:cNvPr id="4" name="Picture 4" descr="Kit Digital - Gobierno de Chile">
            <a:extLst>
              <a:ext uri="{FF2B5EF4-FFF2-40B4-BE49-F238E27FC236}">
                <a16:creationId xmlns:a16="http://schemas.microsoft.com/office/drawing/2014/main" id="{4CA800E8-7DCA-D1AB-5726-4C3142C6C8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63"/>
          <a:stretch/>
        </p:blipFill>
        <p:spPr bwMode="auto">
          <a:xfrm>
            <a:off x="0" y="113225"/>
            <a:ext cx="4010025" cy="50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Kit Digital - Gobierno de Chile">
            <a:extLst>
              <a:ext uri="{FF2B5EF4-FFF2-40B4-BE49-F238E27FC236}">
                <a16:creationId xmlns:a16="http://schemas.microsoft.com/office/drawing/2014/main" id="{3ABBB000-AA81-1B22-CEF6-93434532DF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63"/>
          <a:stretch/>
        </p:blipFill>
        <p:spPr bwMode="auto">
          <a:xfrm>
            <a:off x="8181975" y="6060000"/>
            <a:ext cx="4010025" cy="50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Seremi Salud Valpo | Valparaíso">
            <a:extLst>
              <a:ext uri="{FF2B5EF4-FFF2-40B4-BE49-F238E27FC236}">
                <a16:creationId xmlns:a16="http://schemas.microsoft.com/office/drawing/2014/main" id="{B7391DE5-3327-0D09-11FE-BE2C0F98B9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037" y="148728"/>
            <a:ext cx="1402592" cy="140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Ley Karin | Instituto de Seguridad Laboral">
            <a:extLst>
              <a:ext uri="{FF2B5EF4-FFF2-40B4-BE49-F238E27FC236}">
                <a16:creationId xmlns:a16="http://schemas.microsoft.com/office/drawing/2014/main" id="{D6C75A27-FFB1-2796-A4B2-548E3FED0F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808" y="1131379"/>
            <a:ext cx="3632602" cy="4595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388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100531-6386-A060-38E2-371BDB5A1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384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Protocolos de Prevención y Denuncia</a:t>
            </a:r>
            <a:endParaRPr lang="es-CL" sz="384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8739B1D-6681-3024-45F3-E74D21A5C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Algunos conceptos relevantes:</a:t>
            </a:r>
          </a:p>
          <a:p>
            <a:endParaRPr lang="es-CL"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51F0389E-2972-73EB-C2D5-EFC4407CBDC8}"/>
              </a:ext>
            </a:extLst>
          </p:cNvPr>
          <p:cNvSpPr/>
          <p:nvPr/>
        </p:nvSpPr>
        <p:spPr>
          <a:xfrm>
            <a:off x="614173" y="2696728"/>
            <a:ext cx="3390595" cy="8065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160" dirty="0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6CB6C720-CCD7-345C-38F3-C1F03139D787}"/>
              </a:ext>
            </a:extLst>
          </p:cNvPr>
          <p:cNvSpPr/>
          <p:nvPr/>
        </p:nvSpPr>
        <p:spPr>
          <a:xfrm>
            <a:off x="8163915" y="2688662"/>
            <a:ext cx="3390595" cy="8065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160" dirty="0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A0B12F94-1E5B-A39E-8120-F4BF322BFFE4}"/>
              </a:ext>
            </a:extLst>
          </p:cNvPr>
          <p:cNvSpPr/>
          <p:nvPr/>
        </p:nvSpPr>
        <p:spPr>
          <a:xfrm>
            <a:off x="3616757" y="5004799"/>
            <a:ext cx="4749394" cy="80650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160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79C7A1D-4475-560B-D9AB-346A1C13A413}"/>
              </a:ext>
            </a:extLst>
          </p:cNvPr>
          <p:cNvSpPr txBox="1"/>
          <p:nvPr/>
        </p:nvSpPr>
        <p:spPr>
          <a:xfrm>
            <a:off x="1288086" y="2887612"/>
            <a:ext cx="231526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160" dirty="0"/>
              <a:t>Acoso Laboral</a:t>
            </a:r>
            <a:endParaRPr lang="es-CL" sz="216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A20561B-EFB7-B790-DD37-855D66BC89E2}"/>
              </a:ext>
            </a:extLst>
          </p:cNvPr>
          <p:cNvSpPr txBox="1"/>
          <p:nvPr/>
        </p:nvSpPr>
        <p:spPr>
          <a:xfrm>
            <a:off x="9029700" y="2879546"/>
            <a:ext cx="548640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160" dirty="0"/>
              <a:t>Acoso Sexual</a:t>
            </a:r>
            <a:endParaRPr lang="es-CL" sz="216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CE1EA6BE-3DEA-1BD9-45BD-CE5B0FEE4CE6}"/>
              </a:ext>
            </a:extLst>
          </p:cNvPr>
          <p:cNvSpPr txBox="1"/>
          <p:nvPr/>
        </p:nvSpPr>
        <p:spPr>
          <a:xfrm>
            <a:off x="4566819" y="5195684"/>
            <a:ext cx="5486400" cy="424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2160" dirty="0"/>
              <a:t>Violencia en el Trabajo</a:t>
            </a:r>
            <a:endParaRPr lang="es-CL" sz="2160" dirty="0"/>
          </a:p>
        </p:txBody>
      </p:sp>
      <p:pic>
        <p:nvPicPr>
          <p:cNvPr id="4" name="Picture 4" descr="Kit Digital - Gobierno de Chile">
            <a:extLst>
              <a:ext uri="{FF2B5EF4-FFF2-40B4-BE49-F238E27FC236}">
                <a16:creationId xmlns:a16="http://schemas.microsoft.com/office/drawing/2014/main" id="{EC2A17F1-83EC-1D17-3DCF-59C05F959F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63"/>
          <a:stretch/>
        </p:blipFill>
        <p:spPr bwMode="auto">
          <a:xfrm>
            <a:off x="8181975" y="6060000"/>
            <a:ext cx="4010025" cy="50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Kit Digital - Gobierno de Chile">
            <a:extLst>
              <a:ext uri="{FF2B5EF4-FFF2-40B4-BE49-F238E27FC236}">
                <a16:creationId xmlns:a16="http://schemas.microsoft.com/office/drawing/2014/main" id="{CCA72CF5-7DAF-6425-1158-1EF1323054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63"/>
          <a:stretch/>
        </p:blipFill>
        <p:spPr bwMode="auto">
          <a:xfrm>
            <a:off x="0" y="113225"/>
            <a:ext cx="4010025" cy="50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Seremi Salud Valpo | Valparaíso">
            <a:extLst>
              <a:ext uri="{FF2B5EF4-FFF2-40B4-BE49-F238E27FC236}">
                <a16:creationId xmlns:a16="http://schemas.microsoft.com/office/drawing/2014/main" id="{AD06A84C-8AF4-84FF-5E90-E116A9B32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037" y="148728"/>
            <a:ext cx="1402592" cy="140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áfico 14" descr="Preguntas con relleno sólido">
            <a:extLst>
              <a:ext uri="{FF2B5EF4-FFF2-40B4-BE49-F238E27FC236}">
                <a16:creationId xmlns:a16="http://schemas.microsoft.com/office/drawing/2014/main" id="{97E63EEF-F417-D522-3214-29F9724D67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02325" y="2631961"/>
            <a:ext cx="1933254" cy="193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16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480B1407-2281-BE60-9583-647B3DAA949E}"/>
              </a:ext>
            </a:extLst>
          </p:cNvPr>
          <p:cNvSpPr/>
          <p:nvPr/>
        </p:nvSpPr>
        <p:spPr>
          <a:xfrm>
            <a:off x="2353687" y="4687449"/>
            <a:ext cx="3236359" cy="131333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240" y="6747658"/>
            <a:ext cx="956298" cy="110342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8714644F-46F0-4445-DCB1-43E2FFF9AACA}"/>
              </a:ext>
            </a:extLst>
          </p:cNvPr>
          <p:cNvSpPr txBox="1">
            <a:spLocks/>
          </p:cNvSpPr>
          <p:nvPr/>
        </p:nvSpPr>
        <p:spPr>
          <a:xfrm>
            <a:off x="-676772" y="750899"/>
            <a:ext cx="6587396" cy="888757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384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Acoso Laboral</a:t>
            </a:r>
            <a:br>
              <a:rPr lang="es-CL" sz="2400" dirty="0"/>
            </a:br>
            <a:endParaRPr lang="es-CL" sz="2400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D24786A8-1763-64EB-586C-DE4DC0FAE0BC}"/>
              </a:ext>
            </a:extLst>
          </p:cNvPr>
          <p:cNvSpPr txBox="1">
            <a:spLocks/>
          </p:cNvSpPr>
          <p:nvPr/>
        </p:nvSpPr>
        <p:spPr>
          <a:xfrm>
            <a:off x="1214844" y="1513881"/>
            <a:ext cx="10662081" cy="4485878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CL" sz="1800" dirty="0">
                <a:solidFill>
                  <a:schemeClr val="tx2">
                    <a:lumMod val="90000"/>
                    <a:lumOff val="10000"/>
                  </a:schemeClr>
                </a:solidFill>
                <a:ea typeface="+mj-ea"/>
                <a:cs typeface="+mj-cs"/>
              </a:rPr>
              <a:t>Cualquier manifestación de una conducta abusiva, comportamientos, palabras, actos, gestos, escritos y omisiones de carácter generalizada, que tenga como resultado, su menoscabo, maltrato o humillación o bien que amenace o perjudique su situación laboral o sus oportunidades en el empleo. </a:t>
            </a:r>
          </a:p>
          <a:p>
            <a:pPr marL="0" indent="0" algn="just">
              <a:buNone/>
            </a:pPr>
            <a:r>
              <a:rPr lang="es-CL" sz="1800" b="1" dirty="0">
                <a:solidFill>
                  <a:schemeClr val="tx2">
                    <a:lumMod val="90000"/>
                    <a:lumOff val="10000"/>
                  </a:schemeClr>
                </a:solidFill>
                <a:ea typeface="+mj-ea"/>
                <a:cs typeface="+mj-cs"/>
              </a:rPr>
              <a:t>Características: </a:t>
            </a:r>
          </a:p>
          <a:p>
            <a:pPr marL="0" indent="0" algn="just">
              <a:buNone/>
            </a:pPr>
            <a:endParaRPr lang="es-CL" sz="1800" b="1" dirty="0">
              <a:solidFill>
                <a:schemeClr val="tx2">
                  <a:lumMod val="90000"/>
                  <a:lumOff val="10000"/>
                </a:schemeClr>
              </a:solidFill>
              <a:ea typeface="+mj-ea"/>
              <a:cs typeface="+mj-cs"/>
            </a:endParaRPr>
          </a:p>
          <a:p>
            <a:r>
              <a:rPr lang="es-CL" sz="18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Puede ser verbal, escrita, o por cualquier otro medio.</a:t>
            </a:r>
          </a:p>
          <a:p>
            <a:r>
              <a:rPr lang="es-CL" sz="18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Puede darse una única vez o de forma reiterada</a:t>
            </a:r>
          </a:p>
          <a:p>
            <a:r>
              <a:rPr lang="es-CL" sz="18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Puede darse de forma ascendente o descendente</a:t>
            </a:r>
          </a:p>
          <a:p>
            <a:pPr marL="0" indent="0">
              <a:buNone/>
            </a:pPr>
            <a:endParaRPr lang="es-CL" sz="2160" dirty="0"/>
          </a:p>
        </p:txBody>
      </p:sp>
      <p:sp>
        <p:nvSpPr>
          <p:cNvPr id="9" name="Marcador de contenido 2">
            <a:extLst>
              <a:ext uri="{FF2B5EF4-FFF2-40B4-BE49-F238E27FC236}">
                <a16:creationId xmlns:a16="http://schemas.microsoft.com/office/drawing/2014/main" id="{DA41131B-06FA-EE3D-061D-9404F9221447}"/>
              </a:ext>
            </a:extLst>
          </p:cNvPr>
          <p:cNvSpPr txBox="1">
            <a:spLocks/>
          </p:cNvSpPr>
          <p:nvPr/>
        </p:nvSpPr>
        <p:spPr>
          <a:xfrm>
            <a:off x="1214845" y="4822962"/>
            <a:ext cx="1402081" cy="428897"/>
          </a:xfrm>
          <a:prstGeom prst="rect">
            <a:avLst/>
          </a:prstGeom>
        </p:spPr>
        <p:txBody>
          <a:bodyPr vert="horz" lIns="109728" tIns="54864" rIns="109728" bIns="54864" rtlCol="0">
            <a:normAutofit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CL" sz="216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B779890-D572-A348-8025-B7E3C459848A}"/>
              </a:ext>
            </a:extLst>
          </p:cNvPr>
          <p:cNvSpPr txBox="1"/>
          <p:nvPr/>
        </p:nvSpPr>
        <p:spPr>
          <a:xfrm>
            <a:off x="2505457" y="4864199"/>
            <a:ext cx="282135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160" dirty="0"/>
              <a:t>Cambia el concepto de “Jerarquía”, por “Poder”</a:t>
            </a:r>
            <a:endParaRPr lang="es-CL" sz="2160" dirty="0"/>
          </a:p>
        </p:txBody>
      </p:sp>
      <p:pic>
        <p:nvPicPr>
          <p:cNvPr id="12" name="Picture 14" descr="Seremi Salud Valpo | Valparaíso">
            <a:extLst>
              <a:ext uri="{FF2B5EF4-FFF2-40B4-BE49-F238E27FC236}">
                <a16:creationId xmlns:a16="http://schemas.microsoft.com/office/drawing/2014/main" id="{31200EAE-F354-778C-57C0-CF62FFEE6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037" y="148728"/>
            <a:ext cx="1402592" cy="140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Kit Digital - Gobierno de Chile">
            <a:extLst>
              <a:ext uri="{FF2B5EF4-FFF2-40B4-BE49-F238E27FC236}">
                <a16:creationId xmlns:a16="http://schemas.microsoft.com/office/drawing/2014/main" id="{BC42B52D-97B2-5D5C-191F-C08591B38E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63"/>
          <a:stretch/>
        </p:blipFill>
        <p:spPr bwMode="auto">
          <a:xfrm>
            <a:off x="0" y="113225"/>
            <a:ext cx="4010025" cy="50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Kit Digital - Gobierno de Chile">
            <a:extLst>
              <a:ext uri="{FF2B5EF4-FFF2-40B4-BE49-F238E27FC236}">
                <a16:creationId xmlns:a16="http://schemas.microsoft.com/office/drawing/2014/main" id="{D41B33A2-7AB7-917C-36B1-0C84587B7F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63"/>
          <a:stretch/>
        </p:blipFill>
        <p:spPr bwMode="auto">
          <a:xfrm>
            <a:off x="8181975" y="6060000"/>
            <a:ext cx="4010025" cy="50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Ley Karin: Un Compromiso De Todas Y Todos">
            <a:extLst>
              <a:ext uri="{FF2B5EF4-FFF2-40B4-BE49-F238E27FC236}">
                <a16:creationId xmlns:a16="http://schemas.microsoft.com/office/drawing/2014/main" id="{D7F88DE4-DDDF-E2F3-2E40-4361B0C8B1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290" y="2588529"/>
            <a:ext cx="4230652" cy="2990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222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240" y="6747658"/>
            <a:ext cx="956298" cy="110342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91C0A32D-445A-D709-1660-F6A2B04650F5}"/>
              </a:ext>
            </a:extLst>
          </p:cNvPr>
          <p:cNvSpPr txBox="1">
            <a:spLocks/>
          </p:cNvSpPr>
          <p:nvPr/>
        </p:nvSpPr>
        <p:spPr>
          <a:xfrm>
            <a:off x="766355" y="548329"/>
            <a:ext cx="5329645" cy="1143000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384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Acoso Sexual</a:t>
            </a:r>
            <a:endParaRPr lang="es-CL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A368162A-22C1-336C-4C9C-A515A66EDA7B}"/>
              </a:ext>
            </a:extLst>
          </p:cNvPr>
          <p:cNvSpPr txBox="1">
            <a:spLocks/>
          </p:cNvSpPr>
          <p:nvPr/>
        </p:nvSpPr>
        <p:spPr>
          <a:xfrm>
            <a:off x="726905" y="1502671"/>
            <a:ext cx="11139747" cy="2613723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2400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Todo acto que una persona realice en forma indebida, por cualquier medio, requerimientos de carácter sexual, no consentidos por quien los recibe y que amenacen o perjudiquen su situación laboral o sus oportunidades en el empleo.</a:t>
            </a:r>
          </a:p>
          <a:p>
            <a:pPr algn="just"/>
            <a:r>
              <a:rPr lang="es-CL" sz="2160" b="1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Características: </a:t>
            </a:r>
          </a:p>
          <a:p>
            <a:pPr algn="just"/>
            <a:r>
              <a:rPr lang="es-CL" sz="2160" b="1" dirty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No son consentidos, no se requiere de reiteración de la conducta</a:t>
            </a:r>
            <a:endParaRPr lang="es-CL" sz="384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s-CL" sz="384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s-CL" sz="384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17 Rectángulo redondeado">
            <a:extLst>
              <a:ext uri="{FF2B5EF4-FFF2-40B4-BE49-F238E27FC236}">
                <a16:creationId xmlns:a16="http://schemas.microsoft.com/office/drawing/2014/main" id="{77E45220-40E7-9B51-D828-DB7D137B41D1}"/>
              </a:ext>
            </a:extLst>
          </p:cNvPr>
          <p:cNvSpPr txBox="1">
            <a:spLocks/>
          </p:cNvSpPr>
          <p:nvPr/>
        </p:nvSpPr>
        <p:spPr>
          <a:xfrm>
            <a:off x="452281" y="4332881"/>
            <a:ext cx="2114579" cy="1343268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109728" tIns="54864" rIns="109728" bIns="54864" rtlCol="0" anchor="ctr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5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físico de naturaleza sexual. Abrazos, roces con connotación sexual</a:t>
            </a:r>
          </a:p>
          <a:p>
            <a:pPr marL="0" indent="0">
              <a:buNone/>
            </a:pPr>
            <a:endParaRPr lang="es-ES" sz="144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17 Rectángulo redondeado">
            <a:extLst>
              <a:ext uri="{FF2B5EF4-FFF2-40B4-BE49-F238E27FC236}">
                <a16:creationId xmlns:a16="http://schemas.microsoft.com/office/drawing/2014/main" id="{90938896-B693-21A5-1B10-F3C7C419DD02}"/>
              </a:ext>
            </a:extLst>
          </p:cNvPr>
          <p:cNvSpPr txBox="1">
            <a:spLocks/>
          </p:cNvSpPr>
          <p:nvPr/>
        </p:nvSpPr>
        <p:spPr>
          <a:xfrm>
            <a:off x="3344486" y="4829192"/>
            <a:ext cx="2114579" cy="1467702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lIns="109728" tIns="54864" rIns="109728" bIns="54864" rtlCol="0" anchor="ctr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5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Comportamientos basados en el sexo que afectan la dignidad de la persona en el lugar de trabajo.</a:t>
            </a:r>
          </a:p>
          <a:p>
            <a:pPr marL="0" indent="0">
              <a:buNone/>
            </a:pPr>
            <a:endParaRPr lang="es-ES" sz="144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17 Rectángulo redondeado">
            <a:extLst>
              <a:ext uri="{FF2B5EF4-FFF2-40B4-BE49-F238E27FC236}">
                <a16:creationId xmlns:a16="http://schemas.microsoft.com/office/drawing/2014/main" id="{223D1A75-01AD-08DE-64C6-715E73CDE047}"/>
              </a:ext>
            </a:extLst>
          </p:cNvPr>
          <p:cNvSpPr txBox="1">
            <a:spLocks/>
          </p:cNvSpPr>
          <p:nvPr/>
        </p:nvSpPr>
        <p:spPr>
          <a:xfrm>
            <a:off x="9111562" y="4367618"/>
            <a:ext cx="2616758" cy="1425596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109728" tIns="54864" rIns="109728" bIns="54864" rtlCol="0" anchor="ctr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5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Conducta verbal de naturaleza sexual (insinuaciones molestas, proposiciones o presión para actividad sexual)</a:t>
            </a:r>
          </a:p>
          <a:p>
            <a:pPr marL="0" indent="0">
              <a:buNone/>
            </a:pPr>
            <a:endParaRPr lang="es-ES" sz="144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4" descr="Seremi Salud Valpo | Valparaíso">
            <a:extLst>
              <a:ext uri="{FF2B5EF4-FFF2-40B4-BE49-F238E27FC236}">
                <a16:creationId xmlns:a16="http://schemas.microsoft.com/office/drawing/2014/main" id="{DDCE074F-9E07-F96E-7697-F99492916A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435" y="109650"/>
            <a:ext cx="1402592" cy="140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Kit Digital - Gobierno de Chile">
            <a:extLst>
              <a:ext uri="{FF2B5EF4-FFF2-40B4-BE49-F238E27FC236}">
                <a16:creationId xmlns:a16="http://schemas.microsoft.com/office/drawing/2014/main" id="{3A570ACA-995A-3CA8-3230-ED65E1B51E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63"/>
          <a:stretch/>
        </p:blipFill>
        <p:spPr bwMode="auto">
          <a:xfrm>
            <a:off x="0" y="171968"/>
            <a:ext cx="4010025" cy="50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Kit Digital - Gobierno de Chile">
            <a:extLst>
              <a:ext uri="{FF2B5EF4-FFF2-40B4-BE49-F238E27FC236}">
                <a16:creationId xmlns:a16="http://schemas.microsoft.com/office/drawing/2014/main" id="{4AFC444D-219B-B79F-3A46-2F081784B6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63"/>
          <a:stretch/>
        </p:blipFill>
        <p:spPr bwMode="auto">
          <a:xfrm>
            <a:off x="8181975" y="6060000"/>
            <a:ext cx="4010025" cy="50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7 Rectángulo redondeado">
            <a:extLst>
              <a:ext uri="{FF2B5EF4-FFF2-40B4-BE49-F238E27FC236}">
                <a16:creationId xmlns:a16="http://schemas.microsoft.com/office/drawing/2014/main" id="{EBAFDF56-AF79-914E-B09D-E40BCA2F34DA}"/>
              </a:ext>
            </a:extLst>
          </p:cNvPr>
          <p:cNvSpPr txBox="1">
            <a:spLocks/>
          </p:cNvSpPr>
          <p:nvPr/>
        </p:nvSpPr>
        <p:spPr>
          <a:xfrm>
            <a:off x="6043716" y="4116394"/>
            <a:ext cx="2616758" cy="1425596"/>
          </a:xfrm>
          <a:prstGeom prst="roundRect">
            <a:avLst/>
          </a:prstGeom>
          <a:solidFill>
            <a:schemeClr val="tx2">
              <a:lumMod val="25000"/>
              <a:lumOff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109728" tIns="54864" rIns="109728" bIns="54864" rtlCol="0" anchor="ctr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ES" sz="5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Comportamiento no verbal de naturaleza sexual: exhibición de fotos, sugestivas o pornográficas, miradas impúdicas, silbidos o gestos que hacen pensar en el sexo.</a:t>
            </a:r>
          </a:p>
          <a:p>
            <a:pPr marL="0" indent="0">
              <a:buNone/>
            </a:pPr>
            <a:endParaRPr lang="es-ES" sz="144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49077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A2B3F7AD-86B8-FCCD-8678-CC5C8BD17AF8}"/>
              </a:ext>
            </a:extLst>
          </p:cNvPr>
          <p:cNvSpPr/>
          <p:nvPr/>
        </p:nvSpPr>
        <p:spPr>
          <a:xfrm>
            <a:off x="8714551" y="1639045"/>
            <a:ext cx="3179499" cy="3035697"/>
          </a:xfrm>
          <a:prstGeom prst="roundRect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sz="216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240" y="6747658"/>
            <a:ext cx="956298" cy="110342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91C0A32D-445A-D709-1660-F6A2B04650F5}"/>
              </a:ext>
            </a:extLst>
          </p:cNvPr>
          <p:cNvSpPr txBox="1">
            <a:spLocks/>
          </p:cNvSpPr>
          <p:nvPr/>
        </p:nvSpPr>
        <p:spPr>
          <a:xfrm>
            <a:off x="453494" y="354214"/>
            <a:ext cx="5329645" cy="1143000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CL" sz="384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Violencia en el Trabajo</a:t>
            </a:r>
            <a:endParaRPr lang="es-CL" sz="24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A368162A-22C1-336C-4C9C-A515A66EDA7B}"/>
              </a:ext>
            </a:extLst>
          </p:cNvPr>
          <p:cNvSpPr txBox="1">
            <a:spLocks/>
          </p:cNvSpPr>
          <p:nvPr/>
        </p:nvSpPr>
        <p:spPr>
          <a:xfrm>
            <a:off x="573244" y="1507472"/>
            <a:ext cx="4782799" cy="4875518"/>
          </a:xfrm>
          <a:prstGeom prst="rect">
            <a:avLst/>
          </a:prstGeom>
        </p:spPr>
        <p:txBody>
          <a:bodyPr vert="horz" lIns="109728" tIns="54864" rIns="109728" bIns="54864" rtlCol="0">
            <a:normAutofit fontScale="47500" lnSpcReduction="2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3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La violencia en el trabajo ejercida por terceros ajenos a la relación laboral, entendiéndose por tal aquellas conductas que afectan a las y los trabajadores, con ocasión de la prestación de servicios, por parte de las y los clientes, proveedores, usuarios, entre otros”.</a:t>
            </a:r>
            <a:r>
              <a:rPr lang="es-CL" sz="3800" b="1" dirty="0">
                <a:solidFill>
                  <a:schemeClr val="tx2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 </a:t>
            </a:r>
          </a:p>
          <a:p>
            <a:pPr algn="just"/>
            <a:endParaRPr lang="es-CL" sz="3800" b="1" dirty="0">
              <a:solidFill>
                <a:schemeClr val="tx2">
                  <a:lumMod val="75000"/>
                  <a:lumOff val="25000"/>
                </a:schemeClr>
              </a:solidFill>
              <a:ea typeface="+mj-ea"/>
              <a:cs typeface="+mj-cs"/>
            </a:endParaRPr>
          </a:p>
          <a:p>
            <a:pPr algn="just"/>
            <a:endParaRPr lang="es-CL" sz="3800" b="1" dirty="0">
              <a:solidFill>
                <a:schemeClr val="tx2">
                  <a:lumMod val="75000"/>
                  <a:lumOff val="25000"/>
                </a:schemeClr>
              </a:solidFill>
              <a:ea typeface="+mj-ea"/>
              <a:cs typeface="+mj-cs"/>
            </a:endParaRPr>
          </a:p>
          <a:p>
            <a:pPr algn="just"/>
            <a:endParaRPr lang="es-CL" sz="3800" b="1" dirty="0">
              <a:solidFill>
                <a:schemeClr val="tx2">
                  <a:lumMod val="75000"/>
                  <a:lumOff val="25000"/>
                </a:schemeClr>
              </a:solidFill>
              <a:ea typeface="+mj-ea"/>
              <a:cs typeface="+mj-cs"/>
            </a:endParaRPr>
          </a:p>
          <a:p>
            <a:pPr algn="r"/>
            <a:endParaRPr lang="es-CL" sz="3800" b="1" dirty="0">
              <a:solidFill>
                <a:schemeClr val="tx2">
                  <a:lumMod val="75000"/>
                  <a:lumOff val="25000"/>
                </a:schemeClr>
              </a:solidFill>
              <a:ea typeface="+mj-ea"/>
              <a:cs typeface="+mj-cs"/>
            </a:endParaRPr>
          </a:p>
          <a:p>
            <a:pPr algn="l" fontAlgn="base"/>
            <a:r>
              <a:rPr lang="es-MX" sz="3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Gritos o amenazas.</a:t>
            </a:r>
          </a:p>
          <a:p>
            <a:pPr algn="l" fontAlgn="base"/>
            <a:r>
              <a:rPr lang="es-MX" sz="3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Uso de garabatos o palabras ofensivas.</a:t>
            </a:r>
          </a:p>
          <a:p>
            <a:pPr algn="l" fontAlgn="base"/>
            <a:r>
              <a:rPr lang="es-MX" sz="3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Golpes, zamarreos, puñetazos, patadas o bofetadas.</a:t>
            </a:r>
          </a:p>
          <a:p>
            <a:pPr algn="l" fontAlgn="base"/>
            <a:r>
              <a:rPr lang="es-MX" sz="38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Conductas que amenacen o resulten en lesiones físicas o su potencial muerte.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endParaRPr lang="es-MX" sz="3800" dirty="0">
              <a:solidFill>
                <a:srgbClr val="242424"/>
              </a:solidFill>
            </a:endParaRPr>
          </a:p>
          <a:p>
            <a:pPr algn="l"/>
            <a:r>
              <a:rPr lang="es-MX" sz="3800" dirty="0">
                <a:solidFill>
                  <a:srgbClr val="242424"/>
                </a:solidFill>
              </a:rPr>
              <a:t> </a:t>
            </a:r>
            <a:endParaRPr lang="es-CL" sz="3800" b="1" dirty="0">
              <a:solidFill>
                <a:schemeClr val="tx2"/>
              </a:solidFill>
              <a:ea typeface="+mj-ea"/>
              <a:cs typeface="+mj-cs"/>
            </a:endParaRPr>
          </a:p>
          <a:p>
            <a:pPr algn="just"/>
            <a:endParaRPr lang="es-CL" sz="38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s-CL" sz="38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s-CL" sz="384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just"/>
            <a:endParaRPr lang="es-CL" sz="384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4CABC3E-EC7A-D322-02D5-B810D745BA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3244" y="3323385"/>
            <a:ext cx="1470482" cy="621846"/>
          </a:xfrm>
          <a:prstGeom prst="rect">
            <a:avLst/>
          </a:prstGeom>
        </p:spPr>
      </p:pic>
      <p:pic>
        <p:nvPicPr>
          <p:cNvPr id="10" name="Picture 14" descr="Seremi Salud Valpo | Valparaíso">
            <a:extLst>
              <a:ext uri="{FF2B5EF4-FFF2-40B4-BE49-F238E27FC236}">
                <a16:creationId xmlns:a16="http://schemas.microsoft.com/office/drawing/2014/main" id="{369CC99C-30EC-3028-C3B5-F49324FDC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037" y="148728"/>
            <a:ext cx="1402592" cy="140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Kit Digital - Gobierno de Chile">
            <a:extLst>
              <a:ext uri="{FF2B5EF4-FFF2-40B4-BE49-F238E27FC236}">
                <a16:creationId xmlns:a16="http://schemas.microsoft.com/office/drawing/2014/main" id="{35BD53E7-F7FB-BAC6-0EF4-0DC6567F5D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63"/>
          <a:stretch/>
        </p:blipFill>
        <p:spPr bwMode="auto">
          <a:xfrm>
            <a:off x="0" y="113225"/>
            <a:ext cx="4010025" cy="50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Kit Digital - Gobierno de Chile">
            <a:extLst>
              <a:ext uri="{FF2B5EF4-FFF2-40B4-BE49-F238E27FC236}">
                <a16:creationId xmlns:a16="http://schemas.microsoft.com/office/drawing/2014/main" id="{A0585CB1-72A5-3DF3-4A16-5498BCEE2D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63"/>
          <a:stretch/>
        </p:blipFill>
        <p:spPr bwMode="auto">
          <a:xfrm>
            <a:off x="8181975" y="6060000"/>
            <a:ext cx="4010025" cy="50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F779BAED-D79A-E59A-CCB6-13BA8F7B18E7}"/>
              </a:ext>
            </a:extLst>
          </p:cNvPr>
          <p:cNvSpPr txBox="1"/>
          <p:nvPr/>
        </p:nvSpPr>
        <p:spPr>
          <a:xfrm>
            <a:off x="8769219" y="1675785"/>
            <a:ext cx="3070161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s-MX" sz="1600" dirty="0">
              <a:solidFill>
                <a:srgbClr val="242424"/>
              </a:solidFill>
            </a:endParaRPr>
          </a:p>
          <a:p>
            <a:pPr algn="ctr"/>
            <a:r>
              <a:rPr lang="es-MX" sz="1600" b="1" dirty="0">
                <a:solidFill>
                  <a:srgbClr val="242424"/>
                </a:solidFill>
              </a:rPr>
              <a:t>La conducta de violencia es contraria a la dignidad humana, siendo una obligación de la entidad empleadora tomar medidas para proteger a las y los trabajadores, otorgando de manera explícita herramientas que les permitan ejercer el derecho a una relación libre de violencia.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3EACF9E8-49F9-9A04-9B9C-14137E862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043" y="1738203"/>
            <a:ext cx="3170365" cy="3170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0684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BB33D9-6EEF-7BA3-B197-A1499CA74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357171" cy="1325563"/>
          </a:xfrm>
        </p:spPr>
        <p:txBody>
          <a:bodyPr>
            <a:normAutofit/>
          </a:bodyPr>
          <a:lstStyle/>
          <a:p>
            <a:r>
              <a:rPr lang="es-MX" sz="3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¿Qué NO se considera Violencia ni Acoso?</a:t>
            </a:r>
            <a:endParaRPr lang="es-CL" sz="3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D91272-ECCE-E429-4015-19FFA616D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567" y="2939403"/>
            <a:ext cx="7236433" cy="3553472"/>
          </a:xfrm>
        </p:spPr>
        <p:txBody>
          <a:bodyPr>
            <a:normAutofit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es-MX" sz="15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Los comentarios y consejos legítimos referidos a las asignaciones de trabajo, incluidas las evaluaciones propias sobre el desempeño laboral o la conducta relacionada con el trabajo.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MX" sz="15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Asignar y programar cargas de trabajo, cambiar las asignaciones de trabajo y las funciones del puesto, en atención a parámetros objetivos.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MX" sz="15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Informar a una o un trabajador sobre su desempeño laboral insatisfactorio y/o comportamiento inadecuado, y aplicar medidas disciplinarias.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MX" sz="15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Los problemas de convivencia que afectan de manera habitual a todos los grupos humanos, si estos se resuelven y no escalan.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s-MX" sz="15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Los actos destinados a ejercer la potestad disciplinaria que legalmente corresponde a los superiores jerárquicos sobre sus subalternos.</a:t>
            </a:r>
          </a:p>
          <a:p>
            <a:endParaRPr lang="es-CL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6613E23-C421-8637-0E6A-78952FA7CDD8}"/>
              </a:ext>
            </a:extLst>
          </p:cNvPr>
          <p:cNvSpPr txBox="1"/>
          <p:nvPr/>
        </p:nvSpPr>
        <p:spPr>
          <a:xfrm>
            <a:off x="589483" y="1702615"/>
            <a:ext cx="10764317" cy="6093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168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Los problemas de convivencia que afectan de manera habitual a todos los grupos humanos, si estos se resuelven y no escalan, pueden ofrecer oportunidad de generar soluciones innovadoras y efectivas.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4B7166CF-B50B-4503-FE0D-59E626D6A3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2095" y="2382938"/>
            <a:ext cx="1470482" cy="621846"/>
          </a:xfrm>
          <a:prstGeom prst="rect">
            <a:avLst/>
          </a:prstGeom>
        </p:spPr>
      </p:pic>
      <p:pic>
        <p:nvPicPr>
          <p:cNvPr id="4" name="Picture 14" descr="Seremi Salud Valpo | Valparaíso">
            <a:extLst>
              <a:ext uri="{FF2B5EF4-FFF2-40B4-BE49-F238E27FC236}">
                <a16:creationId xmlns:a16="http://schemas.microsoft.com/office/drawing/2014/main" id="{CFAE2A26-6387-86D9-AC1C-9486BCFBD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037" y="148728"/>
            <a:ext cx="1402592" cy="140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Kit Digital - Gobierno de Chile">
            <a:extLst>
              <a:ext uri="{FF2B5EF4-FFF2-40B4-BE49-F238E27FC236}">
                <a16:creationId xmlns:a16="http://schemas.microsoft.com/office/drawing/2014/main" id="{A24B0A34-0D29-8FE2-9835-D1668C41A2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63"/>
          <a:stretch/>
        </p:blipFill>
        <p:spPr bwMode="auto">
          <a:xfrm>
            <a:off x="0" y="113225"/>
            <a:ext cx="4010025" cy="50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Kit Digital - Gobierno de Chile">
            <a:extLst>
              <a:ext uri="{FF2B5EF4-FFF2-40B4-BE49-F238E27FC236}">
                <a16:creationId xmlns:a16="http://schemas.microsoft.com/office/drawing/2014/main" id="{0CAB49A1-70BB-15E6-C664-544D6E1E23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63"/>
          <a:stretch/>
        </p:blipFill>
        <p:spPr bwMode="auto">
          <a:xfrm>
            <a:off x="8181975" y="6060000"/>
            <a:ext cx="4010025" cy="50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>
            <a:extLst>
              <a:ext uri="{FF2B5EF4-FFF2-40B4-BE49-F238E27FC236}">
                <a16:creationId xmlns:a16="http://schemas.microsoft.com/office/drawing/2014/main" id="{3FD3CC25-852F-0A83-F121-8E9C582FC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54" y="2874659"/>
            <a:ext cx="3618216" cy="361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2308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DB37BA-93F3-6A72-3354-FD350C8B6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878" y="798000"/>
            <a:ext cx="6287784" cy="594677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es-MX" sz="25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s-MX" sz="21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s-MX" sz="21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Debe estar dirigida a la Autoridad, quien debe pronunciarse sobre su viabilidad. En caso de no proceder, debe notificarse vía resolución. Formato de denuncia fue socializado con jefaturas fecha 23/08/2024.</a:t>
            </a:r>
          </a:p>
          <a:p>
            <a:pPr marL="0" indent="0">
              <a:buNone/>
            </a:pPr>
            <a:endParaRPr lang="es-MX" sz="25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s-MX" sz="21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Sobre cerrado, por Oficina de Partes</a:t>
            </a:r>
          </a:p>
          <a:p>
            <a:pPr marL="0" indent="0" algn="ctr">
              <a:buNone/>
            </a:pPr>
            <a:r>
              <a:rPr lang="es-MX" sz="21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 </a:t>
            </a:r>
          </a:p>
          <a:p>
            <a:pPr marL="0" indent="0" algn="ctr">
              <a:buNone/>
            </a:pPr>
            <a:r>
              <a:rPr lang="es-MX" sz="2100" b="1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ó</a:t>
            </a:r>
            <a:endParaRPr lang="es-MX" sz="21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endParaRPr lang="es-CL" sz="21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 algn="ctr">
              <a:buNone/>
            </a:pPr>
            <a:r>
              <a:rPr lang="es-CL" sz="21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A través de Casilla de Correo electrónico </a:t>
            </a:r>
            <a:r>
              <a:rPr lang="es-CL" sz="2100" b="1" dirty="0">
                <a:solidFill>
                  <a:schemeClr val="tx2">
                    <a:lumMod val="75000"/>
                    <a:lumOff val="2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vals.ssrv@redsalud.gov.cl</a:t>
            </a:r>
            <a:r>
              <a:rPr lang="es-CL" sz="21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0" indent="0">
              <a:buNone/>
            </a:pPr>
            <a:endParaRPr lang="es-CL" sz="25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s-CL" sz="21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Protocolo de Denuncia e Investigación, Protocolo de Prevención y Resolución </a:t>
            </a:r>
            <a:r>
              <a:rPr lang="es-CL" sz="2100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Extenta</a:t>
            </a:r>
            <a:r>
              <a:rPr lang="es-CL" sz="21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N°1081, fueron socializados por MINSAL fecha 08/08/2024</a:t>
            </a:r>
          </a:p>
          <a:p>
            <a:pPr marL="0" indent="0">
              <a:buNone/>
            </a:pPr>
            <a:endParaRPr lang="es-CL" sz="3960" dirty="0"/>
          </a:p>
          <a:p>
            <a:pPr marL="0" indent="0" algn="ctr">
              <a:buNone/>
            </a:pPr>
            <a:endParaRPr lang="es-CL" sz="396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6803519-0A39-90FD-F1C1-8C9CAC9259FE}"/>
              </a:ext>
            </a:extLst>
          </p:cNvPr>
          <p:cNvSpPr txBox="1"/>
          <p:nvPr/>
        </p:nvSpPr>
        <p:spPr>
          <a:xfrm>
            <a:off x="2928514" y="617025"/>
            <a:ext cx="7231075" cy="68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84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Procedimiento de Denuncia</a:t>
            </a:r>
            <a:endParaRPr lang="es-CL" sz="384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Picture 14" descr="Seremi Salud Valpo | Valparaíso">
            <a:extLst>
              <a:ext uri="{FF2B5EF4-FFF2-40B4-BE49-F238E27FC236}">
                <a16:creationId xmlns:a16="http://schemas.microsoft.com/office/drawing/2014/main" id="{59F02F3C-DAAC-F493-F622-2C191C8E32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0037" y="148728"/>
            <a:ext cx="1402592" cy="140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Kit Digital - Gobierno de Chile">
            <a:extLst>
              <a:ext uri="{FF2B5EF4-FFF2-40B4-BE49-F238E27FC236}">
                <a16:creationId xmlns:a16="http://schemas.microsoft.com/office/drawing/2014/main" id="{BEB512C6-0F09-64F0-6CD8-3AB717D474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63"/>
          <a:stretch/>
        </p:blipFill>
        <p:spPr bwMode="auto">
          <a:xfrm>
            <a:off x="8181975" y="6060000"/>
            <a:ext cx="4010025" cy="50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Kit Digital - Gobierno de Chile">
            <a:extLst>
              <a:ext uri="{FF2B5EF4-FFF2-40B4-BE49-F238E27FC236}">
                <a16:creationId xmlns:a16="http://schemas.microsoft.com/office/drawing/2014/main" id="{BCDBE330-D201-570D-CD0F-984B984C9F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63"/>
          <a:stretch/>
        </p:blipFill>
        <p:spPr bwMode="auto">
          <a:xfrm>
            <a:off x="0" y="113225"/>
            <a:ext cx="4010025" cy="50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7E791D0-A10C-7954-175D-94E6E95C2EAE}"/>
              </a:ext>
            </a:extLst>
          </p:cNvPr>
          <p:cNvSpPr txBox="1"/>
          <p:nvPr/>
        </p:nvSpPr>
        <p:spPr>
          <a:xfrm>
            <a:off x="7138131" y="1663142"/>
            <a:ext cx="6097712" cy="2957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MX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Contacto</a:t>
            </a:r>
          </a:p>
          <a:p>
            <a:pPr>
              <a:lnSpc>
                <a:spcPct val="150000"/>
              </a:lnSpc>
            </a:pPr>
            <a:r>
              <a:rPr lang="es-MX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Sebastián Fierro Morales</a:t>
            </a:r>
          </a:p>
          <a:p>
            <a:pPr>
              <a:lnSpc>
                <a:spcPct val="150000"/>
              </a:lnSpc>
            </a:pPr>
            <a:r>
              <a:rPr lang="es-MX" dirty="0"/>
              <a:t>     	  </a:t>
            </a:r>
          </a:p>
          <a:p>
            <a:pPr>
              <a:lnSpc>
                <a:spcPct val="150000"/>
              </a:lnSpc>
            </a:pPr>
            <a:r>
              <a:rPr lang="es-MX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                Anexo </a:t>
            </a:r>
            <a:r>
              <a:rPr lang="es-MX" dirty="0" err="1">
                <a:solidFill>
                  <a:schemeClr val="tx2">
                    <a:lumMod val="75000"/>
                    <a:lumOff val="25000"/>
                  </a:schemeClr>
                </a:solidFill>
              </a:rPr>
              <a:t>Minsal</a:t>
            </a:r>
            <a:r>
              <a:rPr lang="es-MX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321560</a:t>
            </a:r>
          </a:p>
          <a:p>
            <a:pPr>
              <a:lnSpc>
                <a:spcPct val="150000"/>
              </a:lnSpc>
            </a:pPr>
            <a:r>
              <a:rPr lang="es-MX" dirty="0"/>
              <a:t>     	</a:t>
            </a:r>
            <a:r>
              <a:rPr lang="es-MX" u="sng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sebastian.fierro@redsalud.gob.cl</a:t>
            </a:r>
            <a:endParaRPr lang="es-CL" u="sng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s-CL" dirty="0"/>
          </a:p>
          <a:p>
            <a:pPr>
              <a:lnSpc>
                <a:spcPct val="150000"/>
              </a:lnSpc>
            </a:pPr>
            <a:r>
              <a:rPr lang="es-CL" dirty="0">
                <a:solidFill>
                  <a:schemeClr val="tx2">
                    <a:lumMod val="75000"/>
                    <a:lumOff val="25000"/>
                  </a:schemeClr>
                </a:solidFill>
              </a:rPr>
              <a:t>	</a:t>
            </a:r>
          </a:p>
        </p:txBody>
      </p:sp>
      <p:pic>
        <p:nvPicPr>
          <p:cNvPr id="15" name="Picture 6" descr="Phone icon - Free download on Iconfinder">
            <a:extLst>
              <a:ext uri="{FF2B5EF4-FFF2-40B4-BE49-F238E27FC236}">
                <a16:creationId xmlns:a16="http://schemas.microsoft.com/office/drawing/2014/main" id="{5A9E7A0C-5D0E-B10E-A429-581942CA7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771" y="2969703"/>
            <a:ext cx="412913" cy="41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35908746-718F-4BC7-D14A-575B348C9B37}"/>
              </a:ext>
            </a:extLst>
          </p:cNvPr>
          <p:cNvSpPr/>
          <p:nvPr/>
        </p:nvSpPr>
        <p:spPr>
          <a:xfrm>
            <a:off x="6986483" y="1551320"/>
            <a:ext cx="45719" cy="463147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17" name="Picture 2" descr="Envelope, letter, mail, message, notice, e-mail, email icon - Download on Iconfinder">
            <a:extLst>
              <a:ext uri="{FF2B5EF4-FFF2-40B4-BE49-F238E27FC236}">
                <a16:creationId xmlns:a16="http://schemas.microsoft.com/office/drawing/2014/main" id="{A84BCAF6-2DD7-49AD-8B66-CBFA10BC51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771" y="3429000"/>
            <a:ext cx="438058" cy="438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">
            <a:extLst>
              <a:ext uri="{FF2B5EF4-FFF2-40B4-BE49-F238E27FC236}">
                <a16:creationId xmlns:a16="http://schemas.microsoft.com/office/drawing/2014/main" id="{F6E04D0C-5AEC-8143-5520-DCDF09A6EA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1935" y="-215443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CL" altLang="es-CL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kumimoji="0" lang="es-CL" altLang="es-C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1" name="Gráfico 20" descr="Comentario importante con relleno sólido">
            <a:extLst>
              <a:ext uri="{FF2B5EF4-FFF2-40B4-BE49-F238E27FC236}">
                <a16:creationId xmlns:a16="http://schemas.microsoft.com/office/drawing/2014/main" id="{A95C4788-3DFD-6444-7317-34FE6694C3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13513" y="3904593"/>
            <a:ext cx="1656879" cy="165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1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359A53-760D-895C-2D42-587D3F07A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>
                <a:solidFill>
                  <a:schemeClr val="tx2">
                    <a:lumMod val="75000"/>
                    <a:lumOff val="25000"/>
                  </a:schemeClr>
                </a:solidFill>
              </a:rPr>
              <a:t>Procedimiento e Investigación</a:t>
            </a:r>
            <a:br>
              <a:rPr lang="es-MX">
                <a:solidFill>
                  <a:schemeClr val="tx2">
                    <a:lumMod val="75000"/>
                    <a:lumOff val="25000"/>
                  </a:schemeClr>
                </a:solidFill>
              </a:rPr>
            </a:br>
            <a:r>
              <a:rPr lang="es-MX" sz="1800">
                <a:solidFill>
                  <a:schemeClr val="tx2">
                    <a:lumMod val="75000"/>
                    <a:lumOff val="25000"/>
                  </a:schemeClr>
                </a:solidFill>
              </a:rPr>
              <a:t>Principales criterios:</a:t>
            </a:r>
            <a:endParaRPr lang="es-CL" sz="18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5B9C6B-9C39-EE51-BFFD-D0E1CEA94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marR="0" indent="0" algn="l" rtl="0">
              <a:buNone/>
            </a:pPr>
            <a:r>
              <a:rPr lang="es-MX" sz="1600" i="0" u="none" strike="noStrike" baseline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El procedimiento</a:t>
            </a:r>
            <a:r>
              <a:rPr lang="es-MX" sz="16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debe ser</a:t>
            </a:r>
            <a:r>
              <a:rPr lang="es-MX" sz="1600" i="0" u="none" strike="noStrike" baseline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 claro y confidencial para la recepción de denuncias de acoso y violencia, garantizando la protección de la privacidad y la honra de los denunciantes y denunciados. </a:t>
            </a:r>
          </a:p>
          <a:p>
            <a:pPr marL="0" marR="0" indent="0" algn="l" rtl="0">
              <a:buNone/>
            </a:pPr>
            <a:endParaRPr lang="es-MX" sz="1600" i="0" u="none" strike="noStrike" baseline="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s-MX" sz="1600" b="1" i="0" u="none" strike="noStrike" baseline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Investigación Imparcial: </a:t>
            </a:r>
            <a:r>
              <a:rPr lang="es-MX" sz="1600" i="0" u="none" strike="noStrike" baseline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Designar fiscales capacitados en materias de acoso y derechos fundamentales para llevar a cabo las investigaciones de manera imparcial y eficaz.</a:t>
            </a:r>
            <a:endParaRPr lang="es-MX" sz="1600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r>
              <a:rPr lang="es-MX" sz="1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Perspectiva de género</a:t>
            </a:r>
          </a:p>
          <a:p>
            <a:r>
              <a:rPr lang="es-MX" sz="1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Principio de igualdad y no discriminación </a:t>
            </a:r>
          </a:p>
          <a:p>
            <a:r>
              <a:rPr lang="es-MX" sz="16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Celeridad y eficiencia</a:t>
            </a:r>
          </a:p>
          <a:p>
            <a:r>
              <a:rPr lang="es-MX" sz="1600" b="1" i="0" u="none" strike="noStrike" baseline="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Protección a Denunciante, resguardo de la información</a:t>
            </a:r>
          </a:p>
          <a:p>
            <a:pPr marR="0" algn="l" rtl="0">
              <a:buFontTx/>
              <a:buChar char="-"/>
            </a:pPr>
            <a:endParaRPr lang="es-MX" sz="1600" dirty="0"/>
          </a:p>
          <a:p>
            <a:pPr marR="0" algn="l" rtl="0">
              <a:buFontTx/>
              <a:buChar char="-"/>
            </a:pPr>
            <a:endParaRPr lang="es-MX" sz="1600" i="0" u="none" strike="noStrike" baseline="0" dirty="0"/>
          </a:p>
        </p:txBody>
      </p:sp>
      <p:pic>
        <p:nvPicPr>
          <p:cNvPr id="4" name="Picture 4" descr="Kit Digital - Gobierno de Chile">
            <a:extLst>
              <a:ext uri="{FF2B5EF4-FFF2-40B4-BE49-F238E27FC236}">
                <a16:creationId xmlns:a16="http://schemas.microsoft.com/office/drawing/2014/main" id="{886BFD85-3E46-4BEE-1476-48CB8868AD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63"/>
          <a:stretch/>
        </p:blipFill>
        <p:spPr bwMode="auto">
          <a:xfrm>
            <a:off x="0" y="191429"/>
            <a:ext cx="4010025" cy="50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Kit Digital - Gobierno de Chile">
            <a:extLst>
              <a:ext uri="{FF2B5EF4-FFF2-40B4-BE49-F238E27FC236}">
                <a16:creationId xmlns:a16="http://schemas.microsoft.com/office/drawing/2014/main" id="{508CA9BC-C14B-B696-ED8C-A1F5C3F1E5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463"/>
          <a:stretch/>
        </p:blipFill>
        <p:spPr bwMode="auto">
          <a:xfrm>
            <a:off x="8181975" y="6300482"/>
            <a:ext cx="4010025" cy="50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Seremi Salud Valpo | Valparaíso">
            <a:extLst>
              <a:ext uri="{FF2B5EF4-FFF2-40B4-BE49-F238E27FC236}">
                <a16:creationId xmlns:a16="http://schemas.microsoft.com/office/drawing/2014/main" id="{D56E6D9A-8E6F-82D6-D66F-40DBA24B9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4151" y="62177"/>
            <a:ext cx="1266104" cy="126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áfico 8" descr="Femenino con relleno sólido">
            <a:extLst>
              <a:ext uri="{FF2B5EF4-FFF2-40B4-BE49-F238E27FC236}">
                <a16:creationId xmlns:a16="http://schemas.microsoft.com/office/drawing/2014/main" id="{AD2B44ED-7270-E5E0-3348-72D461EEAB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477529" y="3082626"/>
            <a:ext cx="2529682" cy="2704573"/>
          </a:xfrm>
          <a:prstGeom prst="rect">
            <a:avLst/>
          </a:prstGeom>
        </p:spPr>
      </p:pic>
      <p:pic>
        <p:nvPicPr>
          <p:cNvPr id="11" name="Gráfico 10" descr="Masculino con relleno sólido">
            <a:extLst>
              <a:ext uri="{FF2B5EF4-FFF2-40B4-BE49-F238E27FC236}">
                <a16:creationId xmlns:a16="http://schemas.microsoft.com/office/drawing/2014/main" id="{7456F4E5-3D07-F31E-B8C7-62827A02DD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966315" y="4369472"/>
            <a:ext cx="1894573" cy="1894573"/>
          </a:xfrm>
          <a:prstGeom prst="rect">
            <a:avLst/>
          </a:prstGeom>
        </p:spPr>
      </p:pic>
      <p:pic>
        <p:nvPicPr>
          <p:cNvPr id="13" name="Gráfico 12" descr="Balanza de la justicia contorno">
            <a:extLst>
              <a:ext uri="{FF2B5EF4-FFF2-40B4-BE49-F238E27FC236}">
                <a16:creationId xmlns:a16="http://schemas.microsoft.com/office/drawing/2014/main" id="{0DFB7FFA-7D21-CA2F-F435-085810AEBE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59236" y="3301503"/>
            <a:ext cx="1136761" cy="139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286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9565</TotalTime>
  <Words>1586</Words>
  <Application>Microsoft Office PowerPoint</Application>
  <PresentationFormat>Panorámica</PresentationFormat>
  <Paragraphs>167</Paragraphs>
  <Slides>18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5" baseType="lpstr">
      <vt:lpstr>Aptos</vt:lpstr>
      <vt:lpstr>Aptos Display</vt:lpstr>
      <vt:lpstr>Arial</vt:lpstr>
      <vt:lpstr>Calibri</vt:lpstr>
      <vt:lpstr>Roboto</vt:lpstr>
      <vt:lpstr>Segoe UI</vt:lpstr>
      <vt:lpstr>Tema de Office</vt:lpstr>
      <vt:lpstr> Implementación Ley Karin 21.643</vt:lpstr>
      <vt:lpstr>Implementación Ley Karin</vt:lpstr>
      <vt:lpstr>Protocolos de Prevención y Denuncia</vt:lpstr>
      <vt:lpstr>Presentación de PowerPoint</vt:lpstr>
      <vt:lpstr>Presentación de PowerPoint</vt:lpstr>
      <vt:lpstr>Presentación de PowerPoint</vt:lpstr>
      <vt:lpstr>¿Qué NO se considera Violencia ni Acoso?</vt:lpstr>
      <vt:lpstr>Presentación de PowerPoint</vt:lpstr>
      <vt:lpstr>Procedimiento e Investigación Principales criterios:</vt:lpstr>
      <vt:lpstr>FORMULARIO DE DENUNCIA</vt:lpstr>
      <vt:lpstr>Protocolo de Prevención</vt:lpstr>
      <vt:lpstr>Propuestas Acciones Preventivas </vt:lpstr>
      <vt:lpstr>Conformación Mesa VALS</vt:lpstr>
      <vt:lpstr>Unidad  Higiene, Seguridad e Infraestructura</vt:lpstr>
      <vt:lpstr>Presentación de PowerPoint</vt:lpstr>
      <vt:lpstr>Unidad  Higiene, Seguridad e Infraestructura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Sebastian Fierro Fierro</dc:creator>
  <cp:lastModifiedBy>Sebastian Fierro Fierro</cp:lastModifiedBy>
  <cp:revision>27</cp:revision>
  <dcterms:created xsi:type="dcterms:W3CDTF">2024-08-08T15:51:41Z</dcterms:created>
  <dcterms:modified xsi:type="dcterms:W3CDTF">2025-02-05T13:28:02Z</dcterms:modified>
</cp:coreProperties>
</file>