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67" r:id="rId2"/>
    <p:sldId id="273" r:id="rId3"/>
    <p:sldId id="274" r:id="rId4"/>
    <p:sldId id="283" r:id="rId5"/>
    <p:sldId id="275" r:id="rId6"/>
    <p:sldId id="276" r:id="rId7"/>
    <p:sldId id="278" r:id="rId8"/>
    <p:sldId id="288" r:id="rId9"/>
    <p:sldId id="286" r:id="rId10"/>
    <p:sldId id="289" r:id="rId11"/>
    <p:sldId id="277" r:id="rId12"/>
    <p:sldId id="279" r:id="rId13"/>
    <p:sldId id="287" r:id="rId14"/>
    <p:sldId id="290" r:id="rId15"/>
    <p:sldId id="281" r:id="rId16"/>
    <p:sldId id="282" r:id="rId17"/>
    <p:sldId id="272" r:id="rId18"/>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681"/>
    <a:srgbClr val="9D9D9C"/>
    <a:srgbClr val="626363"/>
    <a:srgbClr val="0B4581"/>
    <a:srgbClr val="E1EFF6"/>
    <a:srgbClr val="094581"/>
    <a:srgbClr val="CBBCE4"/>
    <a:srgbClr val="9286D1"/>
    <a:srgbClr val="A2A431"/>
    <a:srgbClr val="A8AA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p:restoredTop sz="94795"/>
  </p:normalViewPr>
  <p:slideViewPr>
    <p:cSldViewPr snapToGrid="0" snapToObjects="1">
      <p:cViewPr>
        <p:scale>
          <a:sx n="125" d="100"/>
          <a:sy n="125" d="100"/>
        </p:scale>
        <p:origin x="-168" y="8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FFF770-35C9-2A40-889A-E5244CA528B0}" type="datetimeFigureOut">
              <a:rPr lang="es-ES" smtClean="0"/>
              <a:t>16/04/2025</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B47898-E04B-1B48-B36A-5B44ADE863DF}" type="slidenum">
              <a:rPr lang="es-ES" smtClean="0"/>
              <a:t>‹Nº›</a:t>
            </a:fld>
            <a:endParaRPr lang="es-ES"/>
          </a:p>
        </p:txBody>
      </p:sp>
    </p:spTree>
    <p:extLst>
      <p:ext uri="{BB962C8B-B14F-4D97-AF65-F5344CB8AC3E}">
        <p14:creationId xmlns:p14="http://schemas.microsoft.com/office/powerpoint/2010/main" val="278490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9F4EB-0C48-1D4D-BE05-59A7B7BF1EB1}" type="datetimeFigureOut">
              <a:rPr lang="es-ES" smtClean="0"/>
              <a:t>16/04/2025</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2ACEB-F3A8-8A45-9867-B63159394D57}" type="slidenum">
              <a:rPr lang="es-ES" smtClean="0"/>
              <a:t>‹Nº›</a:t>
            </a:fld>
            <a:endParaRPr lang="es-ES"/>
          </a:p>
        </p:txBody>
      </p:sp>
    </p:spTree>
    <p:extLst>
      <p:ext uri="{BB962C8B-B14F-4D97-AF65-F5344CB8AC3E}">
        <p14:creationId xmlns:p14="http://schemas.microsoft.com/office/powerpoint/2010/main" val="21628544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5C2ACEB-F3A8-8A45-9867-B63159394D57}" type="slidenum">
              <a:rPr lang="es-ES" smtClean="0"/>
              <a:t>1</a:t>
            </a:fld>
            <a:endParaRPr lang="es-ES"/>
          </a:p>
        </p:txBody>
      </p:sp>
    </p:spTree>
    <p:extLst>
      <p:ext uri="{BB962C8B-B14F-4D97-AF65-F5344CB8AC3E}">
        <p14:creationId xmlns:p14="http://schemas.microsoft.com/office/powerpoint/2010/main" val="791126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B5C2ACEB-F3A8-8A45-9867-B63159394D57}" type="slidenum">
              <a:rPr lang="es-ES" smtClean="0"/>
              <a:t>6</a:t>
            </a:fld>
            <a:endParaRPr lang="es-ES"/>
          </a:p>
        </p:txBody>
      </p:sp>
    </p:spTree>
    <p:extLst>
      <p:ext uri="{BB962C8B-B14F-4D97-AF65-F5344CB8AC3E}">
        <p14:creationId xmlns:p14="http://schemas.microsoft.com/office/powerpoint/2010/main" val="4233133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Portada">
    <p:bg>
      <p:bgPr>
        <a:solidFill>
          <a:srgbClr val="0C468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B136455-9882-F68F-059A-3436EFCE5C45}"/>
              </a:ext>
            </a:extLst>
          </p:cNvPr>
          <p:cNvPicPr>
            <a:picLocks noChangeAspect="1"/>
          </p:cNvPicPr>
          <p:nvPr userDrawn="1"/>
        </p:nvPicPr>
        <p:blipFill>
          <a:blip r:embed="rId2"/>
          <a:srcRect/>
          <a:stretch/>
        </p:blipFill>
        <p:spPr>
          <a:xfrm>
            <a:off x="0" y="0"/>
            <a:ext cx="9144000" cy="5143500"/>
          </a:xfrm>
          <a:prstGeom prst="rect">
            <a:avLst/>
          </a:prstGeom>
        </p:spPr>
      </p:pic>
      <p:sp>
        <p:nvSpPr>
          <p:cNvPr id="2" name="Título 1">
            <a:extLst>
              <a:ext uri="{FF2B5EF4-FFF2-40B4-BE49-F238E27FC236}">
                <a16:creationId xmlns:a16="http://schemas.microsoft.com/office/drawing/2014/main" xmlns="" id="{8ED10B83-DC68-9CB3-26B7-4BF431E64A98}"/>
              </a:ext>
            </a:extLst>
          </p:cNvPr>
          <p:cNvSpPr>
            <a:spLocks noGrp="1"/>
          </p:cNvSpPr>
          <p:nvPr>
            <p:ph type="title" hasCustomPrompt="1"/>
          </p:nvPr>
        </p:nvSpPr>
        <p:spPr>
          <a:xfrm>
            <a:off x="628650" y="1299939"/>
            <a:ext cx="7886700" cy="506559"/>
          </a:xfrm>
        </p:spPr>
        <p:txBody>
          <a:bodyPr>
            <a:normAutofit/>
          </a:bodyPr>
          <a:lstStyle>
            <a:lvl1pPr algn="ctr">
              <a:defRPr sz="28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s-MX" dirty="0"/>
              <a:t>TÍTULO DE PRESENTACIÓN</a:t>
            </a:r>
            <a:endParaRPr lang="es-CL" dirty="0"/>
          </a:p>
        </p:txBody>
      </p:sp>
      <p:sp>
        <p:nvSpPr>
          <p:cNvPr id="14" name="Marcador de texto 13">
            <a:extLst>
              <a:ext uri="{FF2B5EF4-FFF2-40B4-BE49-F238E27FC236}">
                <a16:creationId xmlns:a16="http://schemas.microsoft.com/office/drawing/2014/main" xmlns="" id="{4EF85A1B-74A0-E128-CE32-50B638FB7137}"/>
              </a:ext>
            </a:extLst>
          </p:cNvPr>
          <p:cNvSpPr>
            <a:spLocks noGrp="1"/>
          </p:cNvSpPr>
          <p:nvPr>
            <p:ph type="body" sz="quarter" idx="11" hasCustomPrompt="1"/>
          </p:nvPr>
        </p:nvSpPr>
        <p:spPr>
          <a:xfrm>
            <a:off x="2161660" y="1861314"/>
            <a:ext cx="4820681" cy="368929"/>
          </a:xfrm>
        </p:spPr>
        <p:txBody>
          <a:bodyPr>
            <a:noAutofit/>
          </a:bodyPr>
          <a:lstStyle>
            <a:lvl1pPr marL="0" indent="0" algn="ctr">
              <a:buNone/>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MX" dirty="0"/>
              <a:t>Bajada </a:t>
            </a:r>
            <a:endParaRPr lang="es-CL" dirty="0"/>
          </a:p>
        </p:txBody>
      </p:sp>
      <p:sp>
        <p:nvSpPr>
          <p:cNvPr id="6" name="Marcador de texto 13">
            <a:extLst>
              <a:ext uri="{FF2B5EF4-FFF2-40B4-BE49-F238E27FC236}">
                <a16:creationId xmlns:a16="http://schemas.microsoft.com/office/drawing/2014/main" xmlns="" id="{6B4A7471-0AED-0F70-E614-CB2A34D31553}"/>
              </a:ext>
            </a:extLst>
          </p:cNvPr>
          <p:cNvSpPr>
            <a:spLocks noGrp="1"/>
          </p:cNvSpPr>
          <p:nvPr>
            <p:ph type="body" sz="quarter" idx="12" hasCustomPrompt="1"/>
          </p:nvPr>
        </p:nvSpPr>
        <p:spPr>
          <a:xfrm>
            <a:off x="2161660" y="4620278"/>
            <a:ext cx="4820681" cy="219735"/>
          </a:xfrm>
        </p:spPr>
        <p:txBody>
          <a:bodyPr>
            <a:noAutofit/>
          </a:bodyPr>
          <a:lstStyle>
            <a:lvl1pPr marL="0" indent="0" algn="ctr">
              <a:buNone/>
              <a:defRPr sz="105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MX" dirty="0"/>
              <a:t>Fecha</a:t>
            </a:r>
            <a:endParaRPr lang="es-CL" dirty="0"/>
          </a:p>
        </p:txBody>
      </p:sp>
      <p:grpSp>
        <p:nvGrpSpPr>
          <p:cNvPr id="3" name="Grupo 2">
            <a:extLst>
              <a:ext uri="{FF2B5EF4-FFF2-40B4-BE49-F238E27FC236}">
                <a16:creationId xmlns:a16="http://schemas.microsoft.com/office/drawing/2014/main" xmlns="" id="{70F0121A-E80A-75F1-A68A-46AAC11000F6}"/>
              </a:ext>
            </a:extLst>
          </p:cNvPr>
          <p:cNvGrpSpPr/>
          <p:nvPr userDrawn="1"/>
        </p:nvGrpSpPr>
        <p:grpSpPr>
          <a:xfrm>
            <a:off x="3123661" y="3211551"/>
            <a:ext cx="2896677" cy="1029576"/>
            <a:chOff x="3117408" y="3068757"/>
            <a:chExt cx="3036900" cy="1079416"/>
          </a:xfrm>
        </p:grpSpPr>
        <p:pic>
          <p:nvPicPr>
            <p:cNvPr id="4" name="Imagen 3">
              <a:extLst>
                <a:ext uri="{FF2B5EF4-FFF2-40B4-BE49-F238E27FC236}">
                  <a16:creationId xmlns:a16="http://schemas.microsoft.com/office/drawing/2014/main" xmlns="" id="{18197B94-B79E-6D0A-C121-F85FCDEAAF62}"/>
                </a:ext>
              </a:extLst>
            </p:cNvPr>
            <p:cNvPicPr>
              <a:picLocks noChangeAspect="1"/>
            </p:cNvPicPr>
            <p:nvPr/>
          </p:nvPicPr>
          <p:blipFill>
            <a:blip r:embed="rId3"/>
            <a:srcRect r="58149"/>
            <a:stretch/>
          </p:blipFill>
          <p:spPr>
            <a:xfrm>
              <a:off x="3117408" y="3068757"/>
              <a:ext cx="1287615" cy="1079416"/>
            </a:xfrm>
            <a:prstGeom prst="rect">
              <a:avLst/>
            </a:prstGeom>
          </p:spPr>
        </p:pic>
        <p:pic>
          <p:nvPicPr>
            <p:cNvPr id="7" name="Imagen 6">
              <a:extLst>
                <a:ext uri="{FF2B5EF4-FFF2-40B4-BE49-F238E27FC236}">
                  <a16:creationId xmlns:a16="http://schemas.microsoft.com/office/drawing/2014/main" xmlns="" id="{0FC8E0B9-E439-8584-63C0-F069085D86DF}"/>
                </a:ext>
              </a:extLst>
            </p:cNvPr>
            <p:cNvPicPr>
              <a:picLocks noChangeAspect="1"/>
            </p:cNvPicPr>
            <p:nvPr/>
          </p:nvPicPr>
          <p:blipFill>
            <a:blip r:embed="rId4"/>
            <a:stretch>
              <a:fillRect/>
            </a:stretch>
          </p:blipFill>
          <p:spPr>
            <a:xfrm>
              <a:off x="4436827" y="3257129"/>
              <a:ext cx="1717481" cy="751398"/>
            </a:xfrm>
            <a:prstGeom prst="rect">
              <a:avLst/>
            </a:prstGeom>
          </p:spPr>
        </p:pic>
      </p:grpSp>
    </p:spTree>
    <p:extLst>
      <p:ext uri="{BB962C8B-B14F-4D97-AF65-F5344CB8AC3E}">
        <p14:creationId xmlns:p14="http://schemas.microsoft.com/office/powerpoint/2010/main" val="2267023919"/>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0_Título y objetos">
    <p:bg>
      <p:bgPr>
        <a:solidFill>
          <a:schemeClr val="bg2">
            <a:alpha val="0"/>
          </a:schemeClr>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xmlns="" id="{3C5501AE-E139-EBF2-7A31-E25B13E70FB9}"/>
              </a:ext>
            </a:extLst>
          </p:cNvPr>
          <p:cNvPicPr>
            <a:picLocks noChangeAspect="1"/>
          </p:cNvPicPr>
          <p:nvPr userDrawn="1"/>
        </p:nvPicPr>
        <p:blipFill>
          <a:blip r:embed="rId2"/>
          <a:srcRect/>
          <a:stretch/>
        </p:blipFill>
        <p:spPr>
          <a:xfrm>
            <a:off x="0" y="0"/>
            <a:ext cx="9144000" cy="5143500"/>
          </a:xfrm>
          <a:prstGeom prst="rect">
            <a:avLst/>
          </a:prstGeom>
        </p:spPr>
      </p:pic>
      <p:sp>
        <p:nvSpPr>
          <p:cNvPr id="2" name="Título 1"/>
          <p:cNvSpPr>
            <a:spLocks noGrp="1"/>
          </p:cNvSpPr>
          <p:nvPr>
            <p:ph type="title"/>
          </p:nvPr>
        </p:nvSpPr>
        <p:spPr>
          <a:xfrm>
            <a:off x="457200" y="397407"/>
            <a:ext cx="6442263" cy="408170"/>
          </a:xfrm>
          <a:prstGeom prst="rect">
            <a:avLst/>
          </a:prstGeom>
        </p:spPr>
        <p:txBody>
          <a:bodyPr/>
          <a:lstStyle>
            <a:lvl1pPr>
              <a:defRPr sz="200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ES_tradnl" dirty="0"/>
              <a:t>Clic para editar título</a:t>
            </a:r>
            <a:endParaRPr lang="es-ES" dirty="0"/>
          </a:p>
        </p:txBody>
      </p:sp>
      <p:sp>
        <p:nvSpPr>
          <p:cNvPr id="3" name="Marcador de contenido 2"/>
          <p:cNvSpPr>
            <a:spLocks noGrp="1"/>
          </p:cNvSpPr>
          <p:nvPr>
            <p:ph idx="1" hasCustomPrompt="1"/>
          </p:nvPr>
        </p:nvSpPr>
        <p:spPr>
          <a:xfrm>
            <a:off x="457200" y="1200151"/>
            <a:ext cx="8229600" cy="3394472"/>
          </a:xfrm>
          <a:prstGeom prst="rect">
            <a:avLst/>
          </a:prstGeom>
        </p:spPr>
        <p:txBody>
          <a:bodyPr lIns="0" rIns="0"/>
          <a:lstStyle>
            <a:lvl1pPr marL="108000" indent="0">
              <a:lnSpc>
                <a:spcPct val="100000"/>
              </a:lnSpc>
              <a:buNone/>
              <a:defRPr sz="16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1pPr>
            <a:lvl2pPr marL="525600" indent="-140400">
              <a:lnSpc>
                <a:spcPct val="100000"/>
              </a:lnSpc>
              <a:buSzPct val="80000"/>
              <a:buFont typeface="Arial" panose="020B0604020202020204" pitchFamily="34" charset="0"/>
              <a:buChar char="•"/>
              <a:defRPr sz="14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2pPr>
            <a:lvl3pPr marL="784800" indent="-158400">
              <a:lnSpc>
                <a:spcPct val="100000"/>
              </a:lnSpc>
              <a:buSzPct val="80000"/>
              <a:buFont typeface="Lucida Grande"/>
              <a:buChar char="-"/>
              <a:defRPr sz="14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3pPr>
            <a:lvl4pPr marL="1098000" indent="-158400">
              <a:lnSpc>
                <a:spcPct val="100000"/>
              </a:lnSpc>
              <a:buSzPct val="60000"/>
              <a:buFont typeface="Courier New"/>
              <a:buChar char="o"/>
              <a:defRPr lang="es-ES_tradnl" sz="1200" kern="1200" dirty="0" smtClean="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4pPr>
            <a:lvl5pPr marL="1411200" indent="-158400">
              <a:lnSpc>
                <a:spcPct val="100000"/>
              </a:lnSpc>
              <a:buSzPct val="70000"/>
              <a:defRPr lang="es-ES" sz="1200" kern="1200" dirty="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1" name="Marcador de número de diapositiva 6">
            <a:extLst>
              <a:ext uri="{FF2B5EF4-FFF2-40B4-BE49-F238E27FC236}">
                <a16:creationId xmlns:a16="http://schemas.microsoft.com/office/drawing/2014/main" xmlns="" id="{AF3CBFE2-9662-B912-2311-765E8AF6E668}"/>
              </a:ext>
            </a:extLst>
          </p:cNvPr>
          <p:cNvSpPr>
            <a:spLocks noGrp="1"/>
          </p:cNvSpPr>
          <p:nvPr>
            <p:ph type="sldNum" sz="quarter" idx="12"/>
          </p:nvPr>
        </p:nvSpPr>
        <p:spPr>
          <a:xfrm>
            <a:off x="6829644" y="473790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4" name="Imagen 3">
            <a:extLst>
              <a:ext uri="{FF2B5EF4-FFF2-40B4-BE49-F238E27FC236}">
                <a16:creationId xmlns:a16="http://schemas.microsoft.com/office/drawing/2014/main" xmlns="" id="{CCE05746-80A5-B722-334D-B6789F698AE2}"/>
              </a:ext>
            </a:extLst>
          </p:cNvPr>
          <p:cNvPicPr>
            <a:picLocks noChangeAspect="1"/>
          </p:cNvPicPr>
          <p:nvPr userDrawn="1"/>
        </p:nvPicPr>
        <p:blipFill>
          <a:blip r:embed="rId3"/>
          <a:stretch>
            <a:fillRect/>
          </a:stretch>
        </p:blipFill>
        <p:spPr>
          <a:xfrm>
            <a:off x="7701455" y="326207"/>
            <a:ext cx="1095703" cy="479370"/>
          </a:xfrm>
          <a:prstGeom prst="rect">
            <a:avLst/>
          </a:prstGeom>
        </p:spPr>
      </p:pic>
    </p:spTree>
    <p:extLst>
      <p:ext uri="{BB962C8B-B14F-4D97-AF65-F5344CB8AC3E}">
        <p14:creationId xmlns:p14="http://schemas.microsoft.com/office/powerpoint/2010/main" val="3766910438"/>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ítulo y objetos">
    <p:bg>
      <p:bgPr>
        <a:solidFill>
          <a:schemeClr val="accent5">
            <a:alpha val="40084"/>
          </a:schemeClr>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FD8A82EE-F36E-8C02-FE68-9C4859CBDBF5}"/>
              </a:ext>
            </a:extLst>
          </p:cNvPr>
          <p:cNvPicPr>
            <a:picLocks noChangeAspect="1"/>
          </p:cNvPicPr>
          <p:nvPr userDrawn="1"/>
        </p:nvPicPr>
        <p:blipFill>
          <a:blip r:embed="rId2"/>
          <a:srcRect/>
          <a:stretch/>
        </p:blipFill>
        <p:spPr>
          <a:xfrm>
            <a:off x="0" y="0"/>
            <a:ext cx="9144000" cy="5143500"/>
          </a:xfrm>
          <a:prstGeom prst="rect">
            <a:avLst/>
          </a:prstGeom>
        </p:spPr>
      </p:pic>
      <p:sp>
        <p:nvSpPr>
          <p:cNvPr id="5" name="Título 1">
            <a:extLst>
              <a:ext uri="{FF2B5EF4-FFF2-40B4-BE49-F238E27FC236}">
                <a16:creationId xmlns:a16="http://schemas.microsoft.com/office/drawing/2014/main" xmlns="" id="{C22AA6A1-73D9-5BB9-035E-630E4226EDD9}"/>
              </a:ext>
            </a:extLst>
          </p:cNvPr>
          <p:cNvSpPr>
            <a:spLocks noGrp="1"/>
          </p:cNvSpPr>
          <p:nvPr>
            <p:ph type="title"/>
          </p:nvPr>
        </p:nvSpPr>
        <p:spPr>
          <a:xfrm>
            <a:off x="457200" y="397407"/>
            <a:ext cx="6442263" cy="408170"/>
          </a:xfrm>
          <a:prstGeom prst="rect">
            <a:avLst/>
          </a:prstGeom>
        </p:spPr>
        <p:txBody>
          <a:bodyPr/>
          <a:lstStyle>
            <a:lvl1pPr>
              <a:defRPr sz="200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ES_tradnl" dirty="0"/>
              <a:t>Clic para editar título</a:t>
            </a:r>
            <a:endParaRPr lang="es-ES" dirty="0"/>
          </a:p>
        </p:txBody>
      </p:sp>
      <p:sp>
        <p:nvSpPr>
          <p:cNvPr id="12" name="Marcador de contenido 2">
            <a:extLst>
              <a:ext uri="{FF2B5EF4-FFF2-40B4-BE49-F238E27FC236}">
                <a16:creationId xmlns:a16="http://schemas.microsoft.com/office/drawing/2014/main" xmlns="" id="{0A6D0AD6-F63F-40DD-4925-BD3D514DB6A4}"/>
              </a:ext>
            </a:extLst>
          </p:cNvPr>
          <p:cNvSpPr>
            <a:spLocks noGrp="1"/>
          </p:cNvSpPr>
          <p:nvPr>
            <p:ph idx="1" hasCustomPrompt="1"/>
          </p:nvPr>
        </p:nvSpPr>
        <p:spPr>
          <a:xfrm>
            <a:off x="457200" y="1200151"/>
            <a:ext cx="8229600" cy="3394472"/>
          </a:xfrm>
          <a:prstGeom prst="rect">
            <a:avLst/>
          </a:prstGeom>
        </p:spPr>
        <p:txBody>
          <a:bodyPr lIns="0" rIns="0"/>
          <a:lstStyle>
            <a:lvl1pPr marL="108000" indent="0">
              <a:lnSpc>
                <a:spcPct val="100000"/>
              </a:lnSpc>
              <a:buNone/>
              <a:defRPr sz="16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1pPr>
            <a:lvl2pPr marL="525600" indent="-140400">
              <a:lnSpc>
                <a:spcPct val="100000"/>
              </a:lnSpc>
              <a:buSzPct val="80000"/>
              <a:buFont typeface="Arial" panose="020B0604020202020204" pitchFamily="34" charset="0"/>
              <a:buChar char="•"/>
              <a:defRPr sz="14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2pPr>
            <a:lvl3pPr marL="784800" indent="-158400">
              <a:lnSpc>
                <a:spcPct val="100000"/>
              </a:lnSpc>
              <a:buSzPct val="80000"/>
              <a:buFont typeface="Lucida Grande"/>
              <a:buChar char="-"/>
              <a:defRPr sz="14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3pPr>
            <a:lvl4pPr marL="1098000" indent="-158400">
              <a:lnSpc>
                <a:spcPct val="100000"/>
              </a:lnSpc>
              <a:buSzPct val="60000"/>
              <a:buFont typeface="Courier New"/>
              <a:buChar char="o"/>
              <a:defRPr lang="es-ES_tradnl" sz="1200" kern="1200" dirty="0" smtClean="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4pPr>
            <a:lvl5pPr marL="1411200" indent="-158400">
              <a:lnSpc>
                <a:spcPct val="100000"/>
              </a:lnSpc>
              <a:buSzPct val="70000"/>
              <a:defRPr lang="es-ES" sz="1200" kern="1200" dirty="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4" name="Marcador de número de diapositiva 6">
            <a:extLst>
              <a:ext uri="{FF2B5EF4-FFF2-40B4-BE49-F238E27FC236}">
                <a16:creationId xmlns:a16="http://schemas.microsoft.com/office/drawing/2014/main" xmlns="" id="{5A2FFB4C-E7DD-0419-5B61-30D6CD9A0A20}"/>
              </a:ext>
            </a:extLst>
          </p:cNvPr>
          <p:cNvSpPr>
            <a:spLocks noGrp="1"/>
          </p:cNvSpPr>
          <p:nvPr>
            <p:ph type="sldNum" sz="quarter" idx="12"/>
          </p:nvPr>
        </p:nvSpPr>
        <p:spPr>
          <a:xfrm>
            <a:off x="6829644" y="473790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2" name="Imagen 1">
            <a:extLst>
              <a:ext uri="{FF2B5EF4-FFF2-40B4-BE49-F238E27FC236}">
                <a16:creationId xmlns:a16="http://schemas.microsoft.com/office/drawing/2014/main" xmlns="" id="{8E9404C3-092B-4AE8-3825-B9D9764BDE0F}"/>
              </a:ext>
            </a:extLst>
          </p:cNvPr>
          <p:cNvPicPr>
            <a:picLocks noChangeAspect="1"/>
          </p:cNvPicPr>
          <p:nvPr userDrawn="1"/>
        </p:nvPicPr>
        <p:blipFill>
          <a:blip r:embed="rId3"/>
          <a:stretch>
            <a:fillRect/>
          </a:stretch>
        </p:blipFill>
        <p:spPr>
          <a:xfrm>
            <a:off x="7701455" y="326207"/>
            <a:ext cx="1095703" cy="479370"/>
          </a:xfrm>
          <a:prstGeom prst="rect">
            <a:avLst/>
          </a:prstGeom>
        </p:spPr>
      </p:pic>
    </p:spTree>
    <p:extLst>
      <p:ext uri="{BB962C8B-B14F-4D97-AF65-F5344CB8AC3E}">
        <p14:creationId xmlns:p14="http://schemas.microsoft.com/office/powerpoint/2010/main" val="1210799172"/>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solidFill>
          <a:schemeClr val="bg2">
            <a:alpha val="0"/>
          </a:schemeClr>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2CC883C-472E-CF44-54B6-91C61921C849}"/>
              </a:ext>
            </a:extLst>
          </p:cNvPr>
          <p:cNvPicPr>
            <a:picLocks noChangeAspect="1"/>
          </p:cNvPicPr>
          <p:nvPr userDrawn="1"/>
        </p:nvPicPr>
        <p:blipFill>
          <a:blip r:embed="rId2"/>
          <a:srcRect/>
          <a:stretch/>
        </p:blipFill>
        <p:spPr>
          <a:xfrm>
            <a:off x="0" y="0"/>
            <a:ext cx="9144000" cy="5143500"/>
          </a:xfrm>
          <a:prstGeom prst="rect">
            <a:avLst/>
          </a:prstGeom>
        </p:spPr>
      </p:pic>
      <p:sp>
        <p:nvSpPr>
          <p:cNvPr id="3" name="Título 1">
            <a:extLst>
              <a:ext uri="{FF2B5EF4-FFF2-40B4-BE49-F238E27FC236}">
                <a16:creationId xmlns:a16="http://schemas.microsoft.com/office/drawing/2014/main" xmlns="" id="{81CED1A0-723E-D6A3-44F7-C99FE6B18636}"/>
              </a:ext>
            </a:extLst>
          </p:cNvPr>
          <p:cNvSpPr>
            <a:spLocks noGrp="1"/>
          </p:cNvSpPr>
          <p:nvPr>
            <p:ph type="title"/>
          </p:nvPr>
        </p:nvSpPr>
        <p:spPr>
          <a:xfrm>
            <a:off x="457200" y="397407"/>
            <a:ext cx="6442263" cy="408170"/>
          </a:xfrm>
          <a:prstGeom prst="rect">
            <a:avLst/>
          </a:prstGeom>
        </p:spPr>
        <p:txBody>
          <a:bodyPr/>
          <a:lstStyle>
            <a:lvl1pPr>
              <a:defRPr sz="2000">
                <a:solidFill>
                  <a:srgbClr val="0B4581"/>
                </a:solidFill>
                <a:latin typeface="Verdana" panose="020B0604030504040204" pitchFamily="34" charset="0"/>
                <a:ea typeface="Verdana" panose="020B0604030504040204" pitchFamily="34" charset="0"/>
                <a:cs typeface="Verdana" panose="020B0604030504040204" pitchFamily="34" charset="0"/>
              </a:defRPr>
            </a:lvl1pPr>
          </a:lstStyle>
          <a:p>
            <a:r>
              <a:rPr lang="es-ES_tradnl" dirty="0"/>
              <a:t>Clic para editar título</a:t>
            </a:r>
            <a:endParaRPr lang="es-ES" dirty="0"/>
          </a:p>
        </p:txBody>
      </p:sp>
      <p:sp>
        <p:nvSpPr>
          <p:cNvPr id="7" name="Marcador de contenido 2">
            <a:extLst>
              <a:ext uri="{FF2B5EF4-FFF2-40B4-BE49-F238E27FC236}">
                <a16:creationId xmlns:a16="http://schemas.microsoft.com/office/drawing/2014/main" xmlns="" id="{1109171C-B588-9F38-2029-1AE0B77693BB}"/>
              </a:ext>
            </a:extLst>
          </p:cNvPr>
          <p:cNvSpPr>
            <a:spLocks noGrp="1"/>
          </p:cNvSpPr>
          <p:nvPr>
            <p:ph idx="1" hasCustomPrompt="1"/>
          </p:nvPr>
        </p:nvSpPr>
        <p:spPr>
          <a:xfrm>
            <a:off x="457200" y="1200151"/>
            <a:ext cx="3965533" cy="3394472"/>
          </a:xfrm>
          <a:prstGeom prst="rect">
            <a:avLst/>
          </a:prstGeom>
        </p:spPr>
        <p:txBody>
          <a:bodyPr lIns="0" rIns="0"/>
          <a:lstStyle>
            <a:lvl1pPr marL="108000" indent="0">
              <a:lnSpc>
                <a:spcPct val="100000"/>
              </a:lnSpc>
              <a:buNone/>
              <a:defRPr sz="14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1pPr>
            <a:lvl2pPr marL="525600" indent="-140400">
              <a:lnSpc>
                <a:spcPct val="100000"/>
              </a:lnSpc>
              <a:buSzPct val="80000"/>
              <a:buFont typeface="Arial" panose="020B0604020202020204" pitchFamily="34" charset="0"/>
              <a:buChar char="•"/>
              <a:defRPr sz="12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2pPr>
            <a:lvl3pPr marL="784800" indent="-158400">
              <a:lnSpc>
                <a:spcPct val="100000"/>
              </a:lnSpc>
              <a:buSzPct val="80000"/>
              <a:buFont typeface="Lucida Grande"/>
              <a:buChar char="-"/>
              <a:defRPr sz="12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3pPr>
            <a:lvl4pPr marL="1098000" indent="-158400">
              <a:lnSpc>
                <a:spcPct val="100000"/>
              </a:lnSpc>
              <a:buSzPct val="60000"/>
              <a:buFont typeface="Courier New"/>
              <a:buChar char="o"/>
              <a:defRPr lang="es-ES_tradnl" sz="1100" kern="1200" dirty="0" smtClean="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4pPr>
            <a:lvl5pPr marL="1411200" indent="-158400">
              <a:lnSpc>
                <a:spcPct val="100000"/>
              </a:lnSpc>
              <a:buSzPct val="70000"/>
              <a:defRPr lang="es-ES" sz="1100" kern="1200" dirty="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1" name="Marcador de contenido 2">
            <a:extLst>
              <a:ext uri="{FF2B5EF4-FFF2-40B4-BE49-F238E27FC236}">
                <a16:creationId xmlns:a16="http://schemas.microsoft.com/office/drawing/2014/main" xmlns="" id="{BF81288D-73A1-D1A2-E4E6-B0FF9FEBAE70}"/>
              </a:ext>
            </a:extLst>
          </p:cNvPr>
          <p:cNvSpPr>
            <a:spLocks noGrp="1"/>
          </p:cNvSpPr>
          <p:nvPr>
            <p:ph idx="14" hasCustomPrompt="1"/>
          </p:nvPr>
        </p:nvSpPr>
        <p:spPr>
          <a:xfrm>
            <a:off x="4721267" y="1200151"/>
            <a:ext cx="3965533" cy="3394472"/>
          </a:xfrm>
          <a:prstGeom prst="rect">
            <a:avLst/>
          </a:prstGeom>
        </p:spPr>
        <p:txBody>
          <a:bodyPr lIns="0" rIns="0"/>
          <a:lstStyle>
            <a:lvl1pPr marL="108000" indent="0">
              <a:lnSpc>
                <a:spcPct val="100000"/>
              </a:lnSpc>
              <a:buNone/>
              <a:defRPr sz="14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1pPr>
            <a:lvl2pPr marL="525600" indent="-140400">
              <a:lnSpc>
                <a:spcPct val="100000"/>
              </a:lnSpc>
              <a:buSzPct val="80000"/>
              <a:buFont typeface="Arial" panose="020B0604020202020204" pitchFamily="34" charset="0"/>
              <a:buChar char="•"/>
              <a:defRPr sz="12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2pPr>
            <a:lvl3pPr marL="784800" indent="-158400">
              <a:lnSpc>
                <a:spcPct val="100000"/>
              </a:lnSpc>
              <a:buSzPct val="80000"/>
              <a:buFont typeface="Lucida Grande"/>
              <a:buChar char="-"/>
              <a:defRPr sz="120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3pPr>
            <a:lvl4pPr marL="1098000" indent="-158400">
              <a:lnSpc>
                <a:spcPct val="100000"/>
              </a:lnSpc>
              <a:buSzPct val="60000"/>
              <a:buFont typeface="Courier New"/>
              <a:buChar char="o"/>
              <a:defRPr lang="es-ES_tradnl" sz="1100" kern="1200" dirty="0" smtClean="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4pPr>
            <a:lvl5pPr marL="1411200" indent="-158400">
              <a:lnSpc>
                <a:spcPct val="100000"/>
              </a:lnSpc>
              <a:buSzPct val="70000"/>
              <a:defRPr lang="es-ES" sz="1100" kern="1200" dirty="0">
                <a:solidFill>
                  <a:schemeClr val="tx1">
                    <a:lumMod val="90000"/>
                    <a:lumOff val="1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12" name="Marcador de número de diapositiva 6">
            <a:extLst>
              <a:ext uri="{FF2B5EF4-FFF2-40B4-BE49-F238E27FC236}">
                <a16:creationId xmlns:a16="http://schemas.microsoft.com/office/drawing/2014/main" xmlns="" id="{0512EE8B-937A-9D05-8179-B3BD601F92FF}"/>
              </a:ext>
            </a:extLst>
          </p:cNvPr>
          <p:cNvSpPr>
            <a:spLocks noGrp="1"/>
          </p:cNvSpPr>
          <p:nvPr>
            <p:ph type="sldNum" sz="quarter" idx="12"/>
          </p:nvPr>
        </p:nvSpPr>
        <p:spPr>
          <a:xfrm>
            <a:off x="6829644" y="4737909"/>
            <a:ext cx="2133600" cy="213547"/>
          </a:xfrm>
          <a:prstGeom prst="rect">
            <a:avLst/>
          </a:prstGeom>
        </p:spPr>
        <p:txBody>
          <a:bodyPr/>
          <a:lstStyle>
            <a:lvl1pPr algn="r">
              <a:defRPr sz="900">
                <a:solidFill>
                  <a:schemeClr val="bg1">
                    <a:lumMod val="50000"/>
                  </a:schemeClr>
                </a:solidFill>
              </a:defRPr>
            </a:lvl1pPr>
          </a:lstStyle>
          <a:p>
            <a:fld id="{758EF458-5B7C-9F44-BB09-A6316498C081}" type="slidenum">
              <a:rPr lang="es-ES" smtClean="0"/>
              <a:pPr/>
              <a:t>‹Nº›</a:t>
            </a:fld>
            <a:endParaRPr lang="es-ES"/>
          </a:p>
        </p:txBody>
      </p:sp>
      <p:pic>
        <p:nvPicPr>
          <p:cNvPr id="2" name="Imagen 1">
            <a:extLst>
              <a:ext uri="{FF2B5EF4-FFF2-40B4-BE49-F238E27FC236}">
                <a16:creationId xmlns:a16="http://schemas.microsoft.com/office/drawing/2014/main" xmlns="" id="{24BF3084-B7FB-96B6-0F63-9453ECA61234}"/>
              </a:ext>
            </a:extLst>
          </p:cNvPr>
          <p:cNvPicPr>
            <a:picLocks noChangeAspect="1"/>
          </p:cNvPicPr>
          <p:nvPr userDrawn="1"/>
        </p:nvPicPr>
        <p:blipFill>
          <a:blip r:embed="rId3"/>
          <a:stretch>
            <a:fillRect/>
          </a:stretch>
        </p:blipFill>
        <p:spPr>
          <a:xfrm>
            <a:off x="7701455" y="326207"/>
            <a:ext cx="1095703" cy="479370"/>
          </a:xfrm>
          <a:prstGeom prst="rect">
            <a:avLst/>
          </a:prstGeom>
        </p:spPr>
      </p:pic>
    </p:spTree>
    <p:extLst>
      <p:ext uri="{BB962C8B-B14F-4D97-AF65-F5344CB8AC3E}">
        <p14:creationId xmlns:p14="http://schemas.microsoft.com/office/powerpoint/2010/main" val="3924036012"/>
      </p:ext>
    </p:extLst>
  </p:cSld>
  <p:clrMapOvr>
    <a:masterClrMapping/>
  </p:clrMapOvr>
  <p:extLst>
    <p:ext uri="{DCECCB84-F9BA-43D5-87BE-67443E8EF086}">
      <p15:sldGuideLst xmlns:p15="http://schemas.microsoft.com/office/powerpoint/2012/main" xmlns="">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
    <p:bg>
      <p:bgPr>
        <a:solidFill>
          <a:srgbClr val="0C468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1B136455-9882-F68F-059A-3436EFCE5C45}"/>
              </a:ext>
            </a:extLst>
          </p:cNvPr>
          <p:cNvPicPr>
            <a:picLocks noChangeAspect="1"/>
          </p:cNvPicPr>
          <p:nvPr userDrawn="1"/>
        </p:nvPicPr>
        <p:blipFill>
          <a:blip r:embed="rId2"/>
          <a:srcRect/>
          <a:stretch/>
        </p:blipFill>
        <p:spPr>
          <a:xfrm>
            <a:off x="0" y="7434"/>
            <a:ext cx="9144000" cy="5143500"/>
          </a:xfrm>
          <a:prstGeom prst="rect">
            <a:avLst/>
          </a:prstGeom>
        </p:spPr>
      </p:pic>
      <p:grpSp>
        <p:nvGrpSpPr>
          <p:cNvPr id="2" name="Grupo 1">
            <a:extLst>
              <a:ext uri="{FF2B5EF4-FFF2-40B4-BE49-F238E27FC236}">
                <a16:creationId xmlns:a16="http://schemas.microsoft.com/office/drawing/2014/main" xmlns="" id="{E312BC28-2F16-F128-E8A2-DFA0DFD77BE3}"/>
              </a:ext>
            </a:extLst>
          </p:cNvPr>
          <p:cNvGrpSpPr/>
          <p:nvPr userDrawn="1"/>
        </p:nvGrpSpPr>
        <p:grpSpPr>
          <a:xfrm>
            <a:off x="2764271" y="1929222"/>
            <a:ext cx="3615458" cy="1285055"/>
            <a:chOff x="2337363" y="1816096"/>
            <a:chExt cx="4655566" cy="1654744"/>
          </a:xfrm>
        </p:grpSpPr>
        <p:pic>
          <p:nvPicPr>
            <p:cNvPr id="4" name="Imagen 3">
              <a:extLst>
                <a:ext uri="{FF2B5EF4-FFF2-40B4-BE49-F238E27FC236}">
                  <a16:creationId xmlns:a16="http://schemas.microsoft.com/office/drawing/2014/main" xmlns="" id="{E76B3BF9-37EA-50A8-84D1-821CF63FB968}"/>
                </a:ext>
              </a:extLst>
            </p:cNvPr>
            <p:cNvPicPr>
              <a:picLocks noChangeAspect="1"/>
            </p:cNvPicPr>
            <p:nvPr userDrawn="1"/>
          </p:nvPicPr>
          <p:blipFill>
            <a:blip r:embed="rId3"/>
            <a:stretch>
              <a:fillRect/>
            </a:stretch>
          </p:blipFill>
          <p:spPr>
            <a:xfrm>
              <a:off x="2337363" y="1816096"/>
              <a:ext cx="1812339" cy="1654744"/>
            </a:xfrm>
            <a:prstGeom prst="rect">
              <a:avLst/>
            </a:prstGeom>
          </p:spPr>
        </p:pic>
        <p:pic>
          <p:nvPicPr>
            <p:cNvPr id="6" name="Imagen 5">
              <a:extLst>
                <a:ext uri="{FF2B5EF4-FFF2-40B4-BE49-F238E27FC236}">
                  <a16:creationId xmlns:a16="http://schemas.microsoft.com/office/drawing/2014/main" xmlns="" id="{FA00E7DE-EC93-783F-0304-397CA2F0A021}"/>
                </a:ext>
              </a:extLst>
            </p:cNvPr>
            <p:cNvPicPr>
              <a:picLocks noChangeAspect="1"/>
            </p:cNvPicPr>
            <p:nvPr/>
          </p:nvPicPr>
          <p:blipFill>
            <a:blip r:embed="rId4"/>
            <a:stretch>
              <a:fillRect/>
            </a:stretch>
          </p:blipFill>
          <p:spPr>
            <a:xfrm>
              <a:off x="4360032" y="2104870"/>
              <a:ext cx="2632897" cy="1151893"/>
            </a:xfrm>
            <a:prstGeom prst="rect">
              <a:avLst/>
            </a:prstGeom>
          </p:spPr>
        </p:pic>
      </p:grpSp>
    </p:spTree>
    <p:extLst>
      <p:ext uri="{BB962C8B-B14F-4D97-AF65-F5344CB8AC3E}">
        <p14:creationId xmlns:p14="http://schemas.microsoft.com/office/powerpoint/2010/main" val="1928769378"/>
      </p:ext>
    </p:extLst>
  </p:cSld>
  <p:clrMapOvr>
    <a:masterClrMapping/>
  </p:clrMapOvr>
  <p:extLst>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27299"/>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4" r:id="rId3"/>
    <p:sldLayoutId id="2147483652" r:id="rId4"/>
    <p:sldLayoutId id="2147483672" r:id="rId5"/>
  </p:sldLayoutIdLst>
  <p:hf hdr="0" ftr="0" dt="0"/>
  <p:txStyles>
    <p:titleStyle>
      <a:lvl1pPr algn="l" defTabSz="457200" rtl="0" eaLnBrk="1" latinLnBrk="0" hangingPunct="1">
        <a:spcBef>
          <a:spcPct val="0"/>
        </a:spcBef>
        <a:buNone/>
        <a:defRPr sz="2400" b="1" kern="1200">
          <a:solidFill>
            <a:schemeClr val="accent1"/>
          </a:solidFill>
          <a:latin typeface="Cambria"/>
          <a:ea typeface="+mj-ea"/>
          <a:cs typeface="Cambria"/>
        </a:defRPr>
      </a:lvl1pPr>
    </p:titleStyle>
    <p:bodyStyle>
      <a:lvl1pPr marL="284400" indent="-176400" algn="l" defTabSz="457200" rtl="0" eaLnBrk="1" latinLnBrk="0" hangingPunct="1">
        <a:spcBef>
          <a:spcPct val="20000"/>
        </a:spcBef>
        <a:buFont typeface="Arial"/>
        <a:buChar char="•"/>
        <a:defRPr sz="1800" kern="1200">
          <a:solidFill>
            <a:schemeClr val="tx1"/>
          </a:solidFill>
          <a:latin typeface="Cambria"/>
          <a:ea typeface="+mn-ea"/>
          <a:cs typeface="Cambria"/>
        </a:defRPr>
      </a:lvl1pPr>
      <a:lvl2pPr marL="525600" indent="-140400" algn="l" defTabSz="457200" rtl="0" eaLnBrk="1" latinLnBrk="0" hangingPunct="1">
        <a:spcBef>
          <a:spcPts val="600"/>
        </a:spcBef>
        <a:buSzPct val="80000"/>
        <a:buFont typeface="Lucida Grande"/>
        <a:buChar char="›"/>
        <a:defRPr sz="16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1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12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12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AFF992-2855-D3B0-27E2-9CB22A10F332}"/>
              </a:ext>
            </a:extLst>
          </p:cNvPr>
          <p:cNvSpPr>
            <a:spLocks noGrp="1"/>
          </p:cNvSpPr>
          <p:nvPr>
            <p:ph type="title"/>
          </p:nvPr>
        </p:nvSpPr>
        <p:spPr>
          <a:xfrm>
            <a:off x="465364" y="385539"/>
            <a:ext cx="7886700" cy="506559"/>
          </a:xfrm>
        </p:spPr>
        <p:txBody>
          <a:bodyPr>
            <a:normAutofit fontScale="90000"/>
          </a:bodyPr>
          <a:lstStyle/>
          <a:p>
            <a:r>
              <a:rPr lang="es-MX" b="1" dirty="0">
                <a:solidFill>
                  <a:schemeClr val="tx2">
                    <a:lumMod val="75000"/>
                    <a:lumOff val="25000"/>
                  </a:schemeClr>
                </a:solidFill>
              </a:rPr>
              <a:t/>
            </a:r>
            <a:br>
              <a:rPr lang="es-MX" b="1" dirty="0">
                <a:solidFill>
                  <a:schemeClr val="tx2">
                    <a:lumMod val="75000"/>
                    <a:lumOff val="25000"/>
                  </a:schemeClr>
                </a:solidFill>
              </a:rPr>
            </a:br>
            <a:r>
              <a:rPr lang="es-MX" b="1" dirty="0"/>
              <a:t>Implementación Ley Karin 21.643</a:t>
            </a:r>
            <a:endParaRPr lang="es-CL" dirty="0"/>
          </a:p>
        </p:txBody>
      </p:sp>
      <p:sp>
        <p:nvSpPr>
          <p:cNvPr id="4" name="Marcador de texto 13">
            <a:extLst>
              <a:ext uri="{FF2B5EF4-FFF2-40B4-BE49-F238E27FC236}">
                <a16:creationId xmlns:a16="http://schemas.microsoft.com/office/drawing/2014/main" xmlns="" id="{FD915BB1-D1A9-73A2-94AB-9864439734C8}"/>
              </a:ext>
            </a:extLst>
          </p:cNvPr>
          <p:cNvSpPr>
            <a:spLocks noGrp="1"/>
          </p:cNvSpPr>
          <p:nvPr>
            <p:ph type="body" sz="quarter" idx="11"/>
          </p:nvPr>
        </p:nvSpPr>
        <p:spPr>
          <a:xfrm>
            <a:off x="1448223" y="1552465"/>
            <a:ext cx="6247554" cy="368929"/>
          </a:xfrm>
        </p:spPr>
        <p:txBody>
          <a:bodyPr>
            <a:noAutofit/>
          </a:bodyPr>
          <a:lstStyle>
            <a:lvl1pPr marL="0" indent="0" algn="ctr">
              <a:buNone/>
              <a:defRPr sz="1800">
                <a:solidFill>
                  <a:schemeClr val="bg1"/>
                </a:solidFill>
              </a:defRPr>
            </a:lvl1pPr>
          </a:lstStyle>
          <a:p>
            <a:r>
              <a:rPr lang="es-MX" b="1" dirty="0"/>
              <a:t>SEREMI SALUD VALPARAÍSO</a:t>
            </a:r>
          </a:p>
          <a:p>
            <a:endParaRPr lang="es-MX" b="1" dirty="0"/>
          </a:p>
          <a:p>
            <a:r>
              <a:rPr lang="es-MX" b="1" dirty="0"/>
              <a:t>ADECUACIÓN PROTOCOLOS VALS 2024-2025</a:t>
            </a:r>
          </a:p>
          <a:p>
            <a:r>
              <a:rPr lang="es-MX" b="1" dirty="0"/>
              <a:t>UNIDAD DE DESARROLLO DE LAS PERSONAS</a:t>
            </a:r>
          </a:p>
          <a:p>
            <a:pPr lvl="0"/>
            <a:endParaRPr lang="es-CL" dirty="0"/>
          </a:p>
        </p:txBody>
      </p:sp>
    </p:spTree>
    <p:extLst>
      <p:ext uri="{BB962C8B-B14F-4D97-AF65-F5344CB8AC3E}">
        <p14:creationId xmlns:p14="http://schemas.microsoft.com/office/powerpoint/2010/main" val="162686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BC384F-95FD-7FCD-FD17-F9EEEE20B4CF}"/>
              </a:ext>
            </a:extLst>
          </p:cNvPr>
          <p:cNvSpPr>
            <a:spLocks noGrp="1"/>
          </p:cNvSpPr>
          <p:nvPr>
            <p:ph type="title"/>
          </p:nvPr>
        </p:nvSpPr>
        <p:spPr>
          <a:xfrm>
            <a:off x="1350868" y="1850650"/>
            <a:ext cx="6442263" cy="408170"/>
          </a:xfrm>
        </p:spPr>
        <p:txBody>
          <a:bodyPr/>
          <a:lstStyle/>
          <a:p>
            <a:pPr algn="ctr"/>
            <a:r>
              <a:rPr lang="es-CL" dirty="0"/>
              <a:t>Propuesta Implementación de instancias de Mediación de conflictos. </a:t>
            </a:r>
            <a:br>
              <a:rPr lang="es-CL" dirty="0"/>
            </a:br>
            <a:endParaRPr lang="es-MX" dirty="0"/>
          </a:p>
        </p:txBody>
      </p:sp>
      <p:sp>
        <p:nvSpPr>
          <p:cNvPr id="5" name="Marcador de número de diapositiva 4">
            <a:extLst>
              <a:ext uri="{FF2B5EF4-FFF2-40B4-BE49-F238E27FC236}">
                <a16:creationId xmlns:a16="http://schemas.microsoft.com/office/drawing/2014/main" xmlns="" id="{90694ED6-652F-0BC4-D9F7-408D17F14B80}"/>
              </a:ext>
            </a:extLst>
          </p:cNvPr>
          <p:cNvSpPr>
            <a:spLocks noGrp="1"/>
          </p:cNvSpPr>
          <p:nvPr>
            <p:ph type="sldNum" sz="quarter" idx="12"/>
          </p:nvPr>
        </p:nvSpPr>
        <p:spPr/>
        <p:txBody>
          <a:bodyPr/>
          <a:lstStyle/>
          <a:p>
            <a:fld id="{758EF458-5B7C-9F44-BB09-A6316498C081}" type="slidenum">
              <a:rPr lang="es-ES" smtClean="0"/>
              <a:pPr/>
              <a:t>10</a:t>
            </a:fld>
            <a:endParaRPr lang="es-ES"/>
          </a:p>
        </p:txBody>
      </p:sp>
    </p:spTree>
    <p:extLst>
      <p:ext uri="{BB962C8B-B14F-4D97-AF65-F5344CB8AC3E}">
        <p14:creationId xmlns:p14="http://schemas.microsoft.com/office/powerpoint/2010/main" val="1483797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B2B5B07-0E2F-5775-B004-C4F51FEDB65F}"/>
            </a:ext>
          </a:extLst>
        </p:cNvPr>
        <p:cNvGrpSpPr/>
        <p:nvPr/>
      </p:nvGrpSpPr>
      <p:grpSpPr>
        <a:xfrm>
          <a:off x="0" y="0"/>
          <a:ext cx="0" cy="0"/>
          <a:chOff x="0" y="0"/>
          <a:chExt cx="0" cy="0"/>
        </a:xfrm>
      </p:grpSpPr>
      <p:sp>
        <p:nvSpPr>
          <p:cNvPr id="5" name="Título 4">
            <a:extLst>
              <a:ext uri="{FF2B5EF4-FFF2-40B4-BE49-F238E27FC236}">
                <a16:creationId xmlns:a16="http://schemas.microsoft.com/office/drawing/2014/main" xmlns="" id="{8D06C3EE-65B8-3CEF-C9A7-580F8E516901}"/>
              </a:ext>
            </a:extLst>
          </p:cNvPr>
          <p:cNvSpPr>
            <a:spLocks noGrp="1"/>
          </p:cNvSpPr>
          <p:nvPr>
            <p:ph type="title"/>
          </p:nvPr>
        </p:nvSpPr>
        <p:spPr>
          <a:xfrm>
            <a:off x="457200" y="609600"/>
            <a:ext cx="7940180" cy="329293"/>
          </a:xfrm>
        </p:spPr>
        <p:txBody>
          <a:bodyPr/>
          <a:lstStyle/>
          <a:p>
            <a:r>
              <a:rPr lang="es-MX" sz="1100" dirty="0"/>
              <a:t>GUÍA DE ACCIÓN ANTE SITUACIONES DE CONFLICTO LABORAL – PREVENCION DEL ACOSO</a:t>
            </a:r>
            <a:endParaRPr lang="es-CL" sz="1100" dirty="0"/>
          </a:p>
        </p:txBody>
      </p:sp>
      <p:sp>
        <p:nvSpPr>
          <p:cNvPr id="6" name="Marcador de contenido 5">
            <a:extLst>
              <a:ext uri="{FF2B5EF4-FFF2-40B4-BE49-F238E27FC236}">
                <a16:creationId xmlns:a16="http://schemas.microsoft.com/office/drawing/2014/main" xmlns="" id="{514BECE2-D34B-642C-F739-2339ECBBB5C6}"/>
              </a:ext>
            </a:extLst>
          </p:cNvPr>
          <p:cNvSpPr>
            <a:spLocks noGrp="1"/>
          </p:cNvSpPr>
          <p:nvPr>
            <p:ph idx="1"/>
          </p:nvPr>
        </p:nvSpPr>
        <p:spPr>
          <a:xfrm>
            <a:off x="269421" y="938894"/>
            <a:ext cx="8605157" cy="3394472"/>
          </a:xfrm>
        </p:spPr>
        <p:txBody>
          <a:bodyPr/>
          <a:lstStyle/>
          <a:p>
            <a:pPr algn="l">
              <a:lnSpc>
                <a:spcPts val="1890"/>
              </a:lnSpc>
            </a:pPr>
            <a:r>
              <a:rPr lang="es-MX" sz="1400" i="0" dirty="0">
                <a:solidFill>
                  <a:srgbClr val="000000"/>
                </a:solidFill>
                <a:effectLst/>
                <a:latin typeface="+mj-lt"/>
              </a:rPr>
              <a:t>Definición: La resolución de conflictos laborales es el proceso de mediación por parte de la institución para tratar de poner fin a la causa del conflicto. Se inicia con una fase de identificación, ya sea a raíz de una queja o denuncia por una de las partes, o por la intervención directa del responsable que ha detectado la existencia de un </a:t>
            </a:r>
            <a:r>
              <a:rPr lang="es-MX" sz="1400" i="0" dirty="0">
                <a:solidFill>
                  <a:srgbClr val="000000"/>
                </a:solidFill>
                <a:effectLst/>
                <a:latin typeface="__labGrotesque_61951a"/>
              </a:rPr>
              <a:t>conflicto (jefatura), aunque ninguna de las partes se lo haya trasladado aún.</a:t>
            </a:r>
          </a:p>
          <a:p>
            <a:endParaRPr lang="es-CL" sz="1400" dirty="0"/>
          </a:p>
          <a:p>
            <a:r>
              <a:rPr lang="es-CL" dirty="0"/>
              <a:t>Categorización del conflicto:</a:t>
            </a:r>
          </a:p>
          <a:p>
            <a:endParaRPr lang="es-CL" sz="1200" dirty="0"/>
          </a:p>
          <a:p>
            <a:r>
              <a:rPr lang="es-MX" sz="1200" b="1" dirty="0"/>
              <a:t>Conflicto leve: </a:t>
            </a:r>
            <a:r>
              <a:rPr lang="es-MX" sz="1200" dirty="0"/>
              <a:t>discusión, intercambio de opiniones, puntual y especifico. </a:t>
            </a:r>
          </a:p>
          <a:p>
            <a:endParaRPr lang="es-MX" sz="1200" dirty="0"/>
          </a:p>
          <a:p>
            <a:r>
              <a:rPr lang="es-MX" sz="1200" b="1" dirty="0"/>
              <a:t>Conflicto intermedio </a:t>
            </a:r>
            <a:r>
              <a:rPr lang="es-MX" sz="1200" dirty="0"/>
              <a:t>problema enraizado en algún elemento estructural, que requiere acciones especificas de resolución (funciones, comportamiento, acontecimientos)</a:t>
            </a:r>
          </a:p>
          <a:p>
            <a:endParaRPr lang="es-MX" sz="1200" dirty="0"/>
          </a:p>
          <a:p>
            <a:r>
              <a:rPr lang="es-MX" sz="1200" b="1" dirty="0"/>
              <a:t>Conflicto grave: </a:t>
            </a:r>
            <a:r>
              <a:rPr lang="es-MX" sz="1200" dirty="0"/>
              <a:t>situación de violencia y/o acoso explicito, verbal, física o psicológica</a:t>
            </a:r>
            <a:endParaRPr lang="es-CL" sz="1200" dirty="0"/>
          </a:p>
        </p:txBody>
      </p:sp>
      <p:sp>
        <p:nvSpPr>
          <p:cNvPr id="4" name="Marcador de número de diapositiva 3">
            <a:extLst>
              <a:ext uri="{FF2B5EF4-FFF2-40B4-BE49-F238E27FC236}">
                <a16:creationId xmlns:a16="http://schemas.microsoft.com/office/drawing/2014/main" xmlns="" id="{1F4E43BF-53D6-C022-073E-FB05565433FD}"/>
              </a:ext>
            </a:extLst>
          </p:cNvPr>
          <p:cNvSpPr>
            <a:spLocks noGrp="1"/>
          </p:cNvSpPr>
          <p:nvPr>
            <p:ph type="sldNum" sz="quarter" idx="12"/>
          </p:nvPr>
        </p:nvSpPr>
        <p:spPr/>
        <p:txBody>
          <a:bodyPr/>
          <a:lstStyle/>
          <a:p>
            <a:fld id="{758EF458-5B7C-9F44-BB09-A6316498C081}" type="slidenum">
              <a:rPr lang="es-ES" smtClean="0"/>
              <a:pPr/>
              <a:t>11</a:t>
            </a:fld>
            <a:endParaRPr lang="es-ES"/>
          </a:p>
        </p:txBody>
      </p:sp>
    </p:spTree>
    <p:extLst>
      <p:ext uri="{BB962C8B-B14F-4D97-AF65-F5344CB8AC3E}">
        <p14:creationId xmlns:p14="http://schemas.microsoft.com/office/powerpoint/2010/main" val="4190924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AE11845-4D87-2CEE-E540-E731D427701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xmlns="" id="{1D3048D3-9849-2674-F777-ADCB3B391421}"/>
              </a:ext>
            </a:extLst>
          </p:cNvPr>
          <p:cNvSpPr>
            <a:spLocks noGrp="1"/>
          </p:cNvSpPr>
          <p:nvPr>
            <p:ph type="title"/>
          </p:nvPr>
        </p:nvSpPr>
        <p:spPr>
          <a:xfrm>
            <a:off x="457200" y="397407"/>
            <a:ext cx="6825343" cy="408170"/>
          </a:xfrm>
        </p:spPr>
        <p:txBody>
          <a:bodyPr/>
          <a:lstStyle/>
          <a:p>
            <a:r>
              <a:rPr lang="es-CL" dirty="0"/>
              <a:t>Marco de Acción: Jefaturas – Referente Vals</a:t>
            </a:r>
          </a:p>
        </p:txBody>
      </p:sp>
      <p:sp>
        <p:nvSpPr>
          <p:cNvPr id="5" name="Marcador de número de diapositiva 4">
            <a:extLst>
              <a:ext uri="{FF2B5EF4-FFF2-40B4-BE49-F238E27FC236}">
                <a16:creationId xmlns:a16="http://schemas.microsoft.com/office/drawing/2014/main" xmlns="" id="{043D386C-648D-9CE0-4B01-EC76669631E3}"/>
              </a:ext>
            </a:extLst>
          </p:cNvPr>
          <p:cNvSpPr>
            <a:spLocks noGrp="1"/>
          </p:cNvSpPr>
          <p:nvPr>
            <p:ph type="sldNum" sz="quarter" idx="12"/>
          </p:nvPr>
        </p:nvSpPr>
        <p:spPr/>
        <p:txBody>
          <a:bodyPr/>
          <a:lstStyle/>
          <a:p>
            <a:fld id="{758EF458-5B7C-9F44-BB09-A6316498C081}" type="slidenum">
              <a:rPr lang="es-ES" smtClean="0"/>
              <a:pPr/>
              <a:t>12</a:t>
            </a:fld>
            <a:endParaRPr lang="es-ES"/>
          </a:p>
        </p:txBody>
      </p:sp>
      <p:sp>
        <p:nvSpPr>
          <p:cNvPr id="9" name="Marcador de contenido 8">
            <a:extLst>
              <a:ext uri="{FF2B5EF4-FFF2-40B4-BE49-F238E27FC236}">
                <a16:creationId xmlns:a16="http://schemas.microsoft.com/office/drawing/2014/main" xmlns="" id="{360B255F-53B9-FBE1-3C77-A68A0EF785DC}"/>
              </a:ext>
            </a:extLst>
          </p:cNvPr>
          <p:cNvSpPr>
            <a:spLocks noGrp="1"/>
          </p:cNvSpPr>
          <p:nvPr>
            <p:ph idx="1"/>
          </p:nvPr>
        </p:nvSpPr>
        <p:spPr>
          <a:xfrm>
            <a:off x="457200" y="1200150"/>
            <a:ext cx="1918607" cy="653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rPr>
              <a:t>CONFLICTO LEVE</a:t>
            </a:r>
            <a:endParaRPr lang="es-CL" dirty="0">
              <a:solidFill>
                <a:schemeClr val="bg1"/>
              </a:solidFill>
            </a:endParaRPr>
          </a:p>
        </p:txBody>
      </p:sp>
      <p:sp>
        <p:nvSpPr>
          <p:cNvPr id="10" name="Rectángulo 9">
            <a:extLst>
              <a:ext uri="{FF2B5EF4-FFF2-40B4-BE49-F238E27FC236}">
                <a16:creationId xmlns:a16="http://schemas.microsoft.com/office/drawing/2014/main" xmlns="" id="{9BA5AB62-88E2-2EC5-EA4D-33A4C9363EBB}"/>
              </a:ext>
            </a:extLst>
          </p:cNvPr>
          <p:cNvSpPr/>
          <p:nvPr/>
        </p:nvSpPr>
        <p:spPr>
          <a:xfrm>
            <a:off x="3292927" y="1200151"/>
            <a:ext cx="2313216" cy="6531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
            </a:r>
            <a:br>
              <a:rPr lang="es-MX" dirty="0"/>
            </a:br>
            <a:r>
              <a:rPr lang="es-MX" dirty="0"/>
              <a:t>CONFLICTO INTERMEDIO</a:t>
            </a:r>
            <a:br>
              <a:rPr lang="es-MX" dirty="0"/>
            </a:br>
            <a:endParaRPr lang="es-CL" dirty="0"/>
          </a:p>
        </p:txBody>
      </p:sp>
      <p:sp>
        <p:nvSpPr>
          <p:cNvPr id="12" name="Rectángulo 11">
            <a:extLst>
              <a:ext uri="{FF2B5EF4-FFF2-40B4-BE49-F238E27FC236}">
                <a16:creationId xmlns:a16="http://schemas.microsoft.com/office/drawing/2014/main" xmlns="" id="{1CF56C7B-BDC4-385F-817A-07F6D37212B8}"/>
              </a:ext>
            </a:extLst>
          </p:cNvPr>
          <p:cNvSpPr/>
          <p:nvPr/>
        </p:nvSpPr>
        <p:spPr>
          <a:xfrm>
            <a:off x="6262007" y="1184584"/>
            <a:ext cx="2313216" cy="6531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
            </a:r>
            <a:br>
              <a:rPr lang="es-MX" dirty="0"/>
            </a:br>
            <a:r>
              <a:rPr lang="es-MX" dirty="0"/>
              <a:t>CONFLICTO GRAVE</a:t>
            </a:r>
            <a:br>
              <a:rPr lang="es-MX" dirty="0"/>
            </a:br>
            <a:endParaRPr lang="es-CL" dirty="0"/>
          </a:p>
        </p:txBody>
      </p:sp>
      <p:sp>
        <p:nvSpPr>
          <p:cNvPr id="14" name="CuadroTexto 13">
            <a:extLst>
              <a:ext uri="{FF2B5EF4-FFF2-40B4-BE49-F238E27FC236}">
                <a16:creationId xmlns:a16="http://schemas.microsoft.com/office/drawing/2014/main" xmlns="" id="{42539DEC-98A7-6267-4FF3-5110A48E1B52}"/>
              </a:ext>
            </a:extLst>
          </p:cNvPr>
          <p:cNvSpPr txBox="1"/>
          <p:nvPr/>
        </p:nvSpPr>
        <p:spPr>
          <a:xfrm>
            <a:off x="261258" y="2339860"/>
            <a:ext cx="2179864" cy="1877437"/>
          </a:xfrm>
          <a:prstGeom prst="rect">
            <a:avLst/>
          </a:prstGeom>
          <a:noFill/>
        </p:spPr>
        <p:txBody>
          <a:bodyPr wrap="square">
            <a:spAutoFit/>
          </a:bodyPr>
          <a:lstStyle/>
          <a:p>
            <a:pPr algn="ctr"/>
            <a:r>
              <a:rPr lang="es-MX" sz="1400" dirty="0"/>
              <a:t>Se resuelve por ambas partes o intervención Jefatura</a:t>
            </a:r>
          </a:p>
          <a:p>
            <a:pPr algn="ctr"/>
            <a:endParaRPr lang="es-MX" sz="1400" dirty="0"/>
          </a:p>
          <a:p>
            <a:pPr algn="ctr"/>
            <a:r>
              <a:rPr lang="es-MX" sz="1400" dirty="0"/>
              <a:t>Puntual</a:t>
            </a:r>
          </a:p>
          <a:p>
            <a:pPr algn="ctr"/>
            <a:endParaRPr lang="es-MX" sz="1400" dirty="0"/>
          </a:p>
          <a:p>
            <a:pPr algn="ctr"/>
            <a:r>
              <a:rPr lang="es-MX" sz="1400" dirty="0"/>
              <a:t>No Escala</a:t>
            </a:r>
          </a:p>
          <a:p>
            <a:pPr algn="ctr"/>
            <a:endParaRPr lang="es-MX" dirty="0"/>
          </a:p>
        </p:txBody>
      </p:sp>
      <p:sp>
        <p:nvSpPr>
          <p:cNvPr id="17" name="CuadroTexto 16">
            <a:extLst>
              <a:ext uri="{FF2B5EF4-FFF2-40B4-BE49-F238E27FC236}">
                <a16:creationId xmlns:a16="http://schemas.microsoft.com/office/drawing/2014/main" xmlns="" id="{2911594F-C9FE-CB49-64B1-D5BDA3E7C8A3}"/>
              </a:ext>
            </a:extLst>
          </p:cNvPr>
          <p:cNvSpPr txBox="1"/>
          <p:nvPr/>
        </p:nvSpPr>
        <p:spPr>
          <a:xfrm>
            <a:off x="3292927" y="2071724"/>
            <a:ext cx="2521405" cy="2246769"/>
          </a:xfrm>
          <a:prstGeom prst="rect">
            <a:avLst/>
          </a:prstGeom>
          <a:noFill/>
        </p:spPr>
        <p:txBody>
          <a:bodyPr wrap="square">
            <a:spAutoFit/>
          </a:bodyPr>
          <a:lstStyle/>
          <a:p>
            <a:pPr algn="ctr"/>
            <a:r>
              <a:rPr lang="es-MX" sz="1400" dirty="0"/>
              <a:t>Jefatura genera mediación</a:t>
            </a:r>
          </a:p>
          <a:p>
            <a:pPr algn="ctr"/>
            <a:endParaRPr lang="es-MX" sz="1400" dirty="0"/>
          </a:p>
          <a:p>
            <a:pPr algn="ctr"/>
            <a:r>
              <a:rPr lang="es-MX" sz="1400" dirty="0"/>
              <a:t>Jefatura sugiere derivación a Profesional de Apoyo (Vals)</a:t>
            </a:r>
          </a:p>
          <a:p>
            <a:pPr algn="ctr"/>
            <a:endParaRPr lang="es-MX" sz="1400" dirty="0"/>
          </a:p>
          <a:p>
            <a:pPr algn="ctr"/>
            <a:r>
              <a:rPr lang="es-MX" sz="1400" dirty="0"/>
              <a:t>Se evalúa acciones de mediación/intervención. Orientación sobre denuncia si es que se desea</a:t>
            </a:r>
          </a:p>
          <a:p>
            <a:pPr algn="ctr"/>
            <a:endParaRPr lang="es-MX" sz="1400" dirty="0"/>
          </a:p>
        </p:txBody>
      </p:sp>
      <p:sp>
        <p:nvSpPr>
          <p:cNvPr id="19" name="CuadroTexto 18">
            <a:extLst>
              <a:ext uri="{FF2B5EF4-FFF2-40B4-BE49-F238E27FC236}">
                <a16:creationId xmlns:a16="http://schemas.microsoft.com/office/drawing/2014/main" xmlns="" id="{E49D7E79-CD30-0440-3CC0-A3C64596224B}"/>
              </a:ext>
            </a:extLst>
          </p:cNvPr>
          <p:cNvSpPr txBox="1"/>
          <p:nvPr/>
        </p:nvSpPr>
        <p:spPr>
          <a:xfrm>
            <a:off x="6286500" y="2049091"/>
            <a:ext cx="2400300" cy="2031325"/>
          </a:xfrm>
          <a:prstGeom prst="rect">
            <a:avLst/>
          </a:prstGeom>
          <a:noFill/>
        </p:spPr>
        <p:txBody>
          <a:bodyPr wrap="square">
            <a:spAutoFit/>
          </a:bodyPr>
          <a:lstStyle/>
          <a:p>
            <a:pPr algn="ctr"/>
            <a:endParaRPr lang="es-MX" sz="1400" dirty="0"/>
          </a:p>
          <a:p>
            <a:pPr algn="ctr"/>
            <a:r>
              <a:rPr lang="es-MX" sz="1400" dirty="0"/>
              <a:t>Jefatura orienta sobre canales de denuncia y deriva a Profesional de apoyo (VALS)</a:t>
            </a:r>
          </a:p>
          <a:p>
            <a:pPr algn="ctr"/>
            <a:endParaRPr lang="es-MX" sz="1400" dirty="0"/>
          </a:p>
          <a:p>
            <a:pPr algn="ctr"/>
            <a:r>
              <a:rPr lang="es-MX" sz="1400" dirty="0"/>
              <a:t>Profesional de apoyo genera contención, PAP en caso de corresponder, y orientación sobre denuncia</a:t>
            </a:r>
          </a:p>
        </p:txBody>
      </p:sp>
    </p:spTree>
    <p:extLst>
      <p:ext uri="{BB962C8B-B14F-4D97-AF65-F5344CB8AC3E}">
        <p14:creationId xmlns:p14="http://schemas.microsoft.com/office/powerpoint/2010/main" val="113609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4E9699-1EC5-390E-24AE-2BC95D151E0D}"/>
              </a:ext>
            </a:extLst>
          </p:cNvPr>
          <p:cNvSpPr>
            <a:spLocks noGrp="1"/>
          </p:cNvSpPr>
          <p:nvPr>
            <p:ph type="title"/>
          </p:nvPr>
        </p:nvSpPr>
        <p:spPr/>
        <p:txBody>
          <a:bodyPr/>
          <a:lstStyle/>
          <a:p>
            <a:r>
              <a:rPr lang="es-CL" dirty="0"/>
              <a:t>Propuesta sobre bajada comunicacional sobre implementación de instancia de “mediación”</a:t>
            </a:r>
            <a:endParaRPr lang="es-MX" dirty="0"/>
          </a:p>
        </p:txBody>
      </p:sp>
      <p:sp>
        <p:nvSpPr>
          <p:cNvPr id="3" name="Marcador de contenido 2">
            <a:extLst>
              <a:ext uri="{FF2B5EF4-FFF2-40B4-BE49-F238E27FC236}">
                <a16:creationId xmlns:a16="http://schemas.microsoft.com/office/drawing/2014/main" xmlns="" id="{239A934D-73E2-24B7-37D5-3EBE15AB8457}"/>
              </a:ext>
            </a:extLst>
          </p:cNvPr>
          <p:cNvSpPr>
            <a:spLocks noGrp="1"/>
          </p:cNvSpPr>
          <p:nvPr>
            <p:ph idx="1"/>
          </p:nvPr>
        </p:nvSpPr>
        <p:spPr>
          <a:xfrm>
            <a:off x="457200" y="1571561"/>
            <a:ext cx="8335736" cy="3174532"/>
          </a:xfrm>
        </p:spPr>
        <p:txBody>
          <a:bodyPr/>
          <a:lstStyle/>
          <a:p>
            <a:r>
              <a:rPr lang="es-MX" dirty="0"/>
              <a:t>Generar bajada con Jefaturas sobre rol Referente Vals en aspectos de Mediación, también al respecto de su rol como primera intervención en conflictos.</a:t>
            </a:r>
          </a:p>
        </p:txBody>
      </p:sp>
      <p:sp>
        <p:nvSpPr>
          <p:cNvPr id="5" name="Marcador de número de diapositiva 4">
            <a:extLst>
              <a:ext uri="{FF2B5EF4-FFF2-40B4-BE49-F238E27FC236}">
                <a16:creationId xmlns:a16="http://schemas.microsoft.com/office/drawing/2014/main" xmlns="" id="{9F02167C-9D35-235D-4E69-D99A86D393E0}"/>
              </a:ext>
            </a:extLst>
          </p:cNvPr>
          <p:cNvSpPr>
            <a:spLocks noGrp="1"/>
          </p:cNvSpPr>
          <p:nvPr>
            <p:ph type="sldNum" sz="quarter" idx="12"/>
          </p:nvPr>
        </p:nvSpPr>
        <p:spPr/>
        <p:txBody>
          <a:bodyPr/>
          <a:lstStyle/>
          <a:p>
            <a:fld id="{758EF458-5B7C-9F44-BB09-A6316498C081}" type="slidenum">
              <a:rPr lang="es-ES" smtClean="0"/>
              <a:pPr/>
              <a:t>13</a:t>
            </a:fld>
            <a:endParaRPr lang="es-ES"/>
          </a:p>
        </p:txBody>
      </p:sp>
    </p:spTree>
    <p:extLst>
      <p:ext uri="{BB962C8B-B14F-4D97-AF65-F5344CB8AC3E}">
        <p14:creationId xmlns:p14="http://schemas.microsoft.com/office/powerpoint/2010/main" val="47440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CFC1BC7-A665-32E4-F40E-B7E9F56F195F}"/>
              </a:ext>
            </a:extLst>
          </p:cNvPr>
          <p:cNvSpPr>
            <a:spLocks noGrp="1"/>
          </p:cNvSpPr>
          <p:nvPr>
            <p:ph type="title"/>
          </p:nvPr>
        </p:nvSpPr>
        <p:spPr>
          <a:xfrm>
            <a:off x="457200" y="397407"/>
            <a:ext cx="7184571" cy="408170"/>
          </a:xfrm>
        </p:spPr>
        <p:txBody>
          <a:bodyPr/>
          <a:lstStyle/>
          <a:p>
            <a:r>
              <a:rPr lang="es-CL" dirty="0"/>
              <a:t>ACCIONES RELACIONADAS AL CUMPLIMIENTO DEL PMG  </a:t>
            </a:r>
          </a:p>
        </p:txBody>
      </p:sp>
      <p:sp>
        <p:nvSpPr>
          <p:cNvPr id="3" name="Marcador de contenido 2">
            <a:extLst>
              <a:ext uri="{FF2B5EF4-FFF2-40B4-BE49-F238E27FC236}">
                <a16:creationId xmlns:a16="http://schemas.microsoft.com/office/drawing/2014/main" xmlns="" id="{D2D059C2-E2BC-B262-B71D-18DADB1A7AB4}"/>
              </a:ext>
            </a:extLst>
          </p:cNvPr>
          <p:cNvSpPr>
            <a:spLocks noGrp="1"/>
          </p:cNvSpPr>
          <p:nvPr>
            <p:ph idx="1"/>
          </p:nvPr>
        </p:nvSpPr>
        <p:spPr/>
        <p:txBody>
          <a:bodyPr/>
          <a:lstStyle/>
          <a:p>
            <a:endParaRPr lang="es-CL"/>
          </a:p>
        </p:txBody>
      </p:sp>
      <p:sp>
        <p:nvSpPr>
          <p:cNvPr id="4" name="Marcador de contenido 3">
            <a:extLst>
              <a:ext uri="{FF2B5EF4-FFF2-40B4-BE49-F238E27FC236}">
                <a16:creationId xmlns:a16="http://schemas.microsoft.com/office/drawing/2014/main" xmlns="" id="{B47EA25D-7FB1-E43E-A2A2-CE2D973F417B}"/>
              </a:ext>
            </a:extLst>
          </p:cNvPr>
          <p:cNvSpPr>
            <a:spLocks noGrp="1"/>
          </p:cNvSpPr>
          <p:nvPr>
            <p:ph idx="14"/>
          </p:nvPr>
        </p:nvSpPr>
        <p:spPr/>
        <p:txBody>
          <a:bodyPr/>
          <a:lstStyle/>
          <a:p>
            <a:endParaRPr lang="es-CL"/>
          </a:p>
        </p:txBody>
      </p:sp>
      <p:sp>
        <p:nvSpPr>
          <p:cNvPr id="5" name="Marcador de número de diapositiva 4">
            <a:extLst>
              <a:ext uri="{FF2B5EF4-FFF2-40B4-BE49-F238E27FC236}">
                <a16:creationId xmlns:a16="http://schemas.microsoft.com/office/drawing/2014/main" xmlns="" id="{DA161E8D-94DA-7ACD-AA2D-4229C56CD4B0}"/>
              </a:ext>
            </a:extLst>
          </p:cNvPr>
          <p:cNvSpPr>
            <a:spLocks noGrp="1"/>
          </p:cNvSpPr>
          <p:nvPr>
            <p:ph type="sldNum" sz="quarter" idx="12"/>
          </p:nvPr>
        </p:nvSpPr>
        <p:spPr/>
        <p:txBody>
          <a:bodyPr/>
          <a:lstStyle/>
          <a:p>
            <a:fld id="{758EF458-5B7C-9F44-BB09-A6316498C081}" type="slidenum">
              <a:rPr lang="es-ES" smtClean="0"/>
              <a:pPr/>
              <a:t>14</a:t>
            </a:fld>
            <a:endParaRPr lang="es-ES"/>
          </a:p>
        </p:txBody>
      </p:sp>
      <p:graphicFrame>
        <p:nvGraphicFramePr>
          <p:cNvPr id="6" name="Marcador de contenido 5">
            <a:extLst>
              <a:ext uri="{FF2B5EF4-FFF2-40B4-BE49-F238E27FC236}">
                <a16:creationId xmlns:a16="http://schemas.microsoft.com/office/drawing/2014/main" xmlns="" id="{99DAE4E3-9768-A916-A6F0-5D81208A3C22}"/>
              </a:ext>
            </a:extLst>
          </p:cNvPr>
          <p:cNvGraphicFramePr>
            <a:graphicFrameLocks/>
          </p:cNvGraphicFramePr>
          <p:nvPr>
            <p:extLst>
              <p:ext uri="{D42A27DB-BD31-4B8C-83A1-F6EECF244321}">
                <p14:modId xmlns:p14="http://schemas.microsoft.com/office/powerpoint/2010/main" val="588554369"/>
              </p:ext>
            </p:extLst>
          </p:nvPr>
        </p:nvGraphicFramePr>
        <p:xfrm>
          <a:off x="457200" y="1128509"/>
          <a:ext cx="8229602" cy="3537756"/>
        </p:xfrm>
        <a:graphic>
          <a:graphicData uri="http://schemas.openxmlformats.org/drawingml/2006/table">
            <a:tbl>
              <a:tblPr firstRow="1" firstCol="1" bandRow="1">
                <a:tableStyleId>{5C22544A-7EE6-4342-B048-85BDC9FD1C3A}</a:tableStyleId>
              </a:tblPr>
              <a:tblGrid>
                <a:gridCol w="1457355">
                  <a:extLst>
                    <a:ext uri="{9D8B030D-6E8A-4147-A177-3AD203B41FA5}">
                      <a16:colId xmlns:a16="http://schemas.microsoft.com/office/drawing/2014/main" xmlns="" val="632673446"/>
                    </a:ext>
                  </a:extLst>
                </a:gridCol>
                <a:gridCol w="2227737">
                  <a:extLst>
                    <a:ext uri="{9D8B030D-6E8A-4147-A177-3AD203B41FA5}">
                      <a16:colId xmlns:a16="http://schemas.microsoft.com/office/drawing/2014/main" xmlns="" val="491644186"/>
                    </a:ext>
                  </a:extLst>
                </a:gridCol>
                <a:gridCol w="1888470">
                  <a:extLst>
                    <a:ext uri="{9D8B030D-6E8A-4147-A177-3AD203B41FA5}">
                      <a16:colId xmlns:a16="http://schemas.microsoft.com/office/drawing/2014/main" xmlns="" val="3034183568"/>
                    </a:ext>
                  </a:extLst>
                </a:gridCol>
                <a:gridCol w="2656040">
                  <a:extLst>
                    <a:ext uri="{9D8B030D-6E8A-4147-A177-3AD203B41FA5}">
                      <a16:colId xmlns:a16="http://schemas.microsoft.com/office/drawing/2014/main" xmlns="" val="2946913240"/>
                    </a:ext>
                  </a:extLst>
                </a:gridCol>
              </a:tblGrid>
              <a:tr h="168464">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 </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b="1">
                          <a:effectLst/>
                          <a:latin typeface="Calibri" panose="020F0502020204030204" pitchFamily="34" charset="0"/>
                          <a:ea typeface="Aptos" panose="020B0004020202020204" pitchFamily="34" charset="0"/>
                          <a:cs typeface="Aptos" panose="020B0004020202020204" pitchFamily="34" charset="0"/>
                        </a:rPr>
                        <a:t>Participantes</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b="1">
                          <a:effectLst/>
                          <a:latin typeface="Calibri" panose="020F0502020204030204" pitchFamily="34" charset="0"/>
                          <a:ea typeface="Aptos" panose="020B0004020202020204" pitchFamily="34" charset="0"/>
                          <a:cs typeface="Aptos" panose="020B0004020202020204" pitchFamily="34" charset="0"/>
                        </a:rPr>
                        <a:t>Lugar</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b="1">
                          <a:effectLst/>
                          <a:latin typeface="Calibri" panose="020F0502020204030204" pitchFamily="34" charset="0"/>
                          <a:ea typeface="Aptos" panose="020B0004020202020204" pitchFamily="34" charset="0"/>
                          <a:cs typeface="Aptos" panose="020B0004020202020204" pitchFamily="34" charset="0"/>
                        </a:rPr>
                        <a:t>Fecha</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xmlns="" val="1057004328"/>
                  </a:ext>
                </a:extLst>
              </a:tr>
              <a:tr h="336929">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Valparaíso</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80 a 100</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Auditorio DUOC</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13 de agosto – 14:30 a 17:00 </a:t>
                      </a:r>
                      <a:r>
                        <a:rPr lang="es-CL" sz="1100" b="1">
                          <a:effectLst/>
                          <a:latin typeface="Calibri" panose="020F0502020204030204" pitchFamily="34" charset="0"/>
                          <a:ea typeface="Aptos" panose="020B0004020202020204" pitchFamily="34" charset="0"/>
                          <a:cs typeface="Aptos" panose="020B0004020202020204" pitchFamily="34" charset="0"/>
                        </a:rPr>
                        <a:t>(confirmado)</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xmlns="" val="232754162"/>
                  </a:ext>
                </a:extLst>
              </a:tr>
              <a:tr h="336929">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Viña del Mar</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80 a 100</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Universidad Andrés Bello</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29 de mayo – 14:30 a 17:00 </a:t>
                      </a:r>
                      <a:r>
                        <a:rPr lang="es-CL" sz="1100" b="1">
                          <a:effectLst/>
                          <a:latin typeface="Calibri" panose="020F0502020204030204" pitchFamily="34" charset="0"/>
                          <a:ea typeface="Aptos" panose="020B0004020202020204" pitchFamily="34" charset="0"/>
                          <a:cs typeface="Aptos" panose="020B0004020202020204" pitchFamily="34" charset="0"/>
                        </a:rPr>
                        <a:t>(confirmado)</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xmlns="" val="694083955"/>
                  </a:ext>
                </a:extLst>
              </a:tr>
              <a:tr h="1010788">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Quilpué</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Alcanzan 25 personas en la Oficina (Laboratorio y el resto del personal de Quilpué tendría que ser online)</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Oficina Marga Marga</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10 de junio – 14:30 a 17:00 </a:t>
                      </a:r>
                      <a:r>
                        <a:rPr lang="es-CL" sz="1100" b="1">
                          <a:effectLst/>
                          <a:latin typeface="Calibri" panose="020F0502020204030204" pitchFamily="34" charset="0"/>
                          <a:ea typeface="Aptos" panose="020B0004020202020204" pitchFamily="34" charset="0"/>
                          <a:cs typeface="Aptos" panose="020B0004020202020204" pitchFamily="34" charset="0"/>
                        </a:rPr>
                        <a:t>(confirmado)</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xmlns="" val="3164554169"/>
                  </a:ext>
                </a:extLst>
              </a:tr>
              <a:tr h="336929">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San Antonio</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35</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Auditorio ACHS</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27 de agosto – 14:30 a 17:00 </a:t>
                      </a:r>
                      <a:r>
                        <a:rPr lang="es-CL" sz="1100" b="1">
                          <a:effectLst/>
                          <a:latin typeface="Calibri" panose="020F0502020204030204" pitchFamily="34" charset="0"/>
                          <a:ea typeface="Aptos" panose="020B0004020202020204" pitchFamily="34" charset="0"/>
                          <a:cs typeface="Aptos" panose="020B0004020202020204" pitchFamily="34" charset="0"/>
                        </a:rPr>
                        <a:t>(confirmado)</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xmlns="" val="3491950999"/>
                  </a:ext>
                </a:extLst>
              </a:tr>
              <a:tr h="336929">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Aconcagua</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60</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Auditorio ACHS </a:t>
                      </a:r>
                      <a:endParaRPr lang="es-CL" sz="1100">
                        <a:effectLst/>
                        <a:latin typeface="Aptos" panose="020B0004020202020204" pitchFamily="34" charset="0"/>
                        <a:ea typeface="Aptos" panose="020B0004020202020204" pitchFamily="34" charset="0"/>
                        <a:cs typeface="Aptos" panose="020B0004020202020204" pitchFamily="34" charset="0"/>
                      </a:endParaRPr>
                    </a:p>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San Felipe</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lgn="just">
                        <a:buNone/>
                      </a:pPr>
                      <a:r>
                        <a:rPr lang="es-CL" sz="1100">
                          <a:effectLst/>
                          <a:latin typeface="Calibri" panose="020F0502020204030204" pitchFamily="34" charset="0"/>
                          <a:ea typeface="Aptos" panose="020B0004020202020204" pitchFamily="34" charset="0"/>
                          <a:cs typeface="Aptos" panose="020B0004020202020204" pitchFamily="34" charset="0"/>
                        </a:rPr>
                        <a:t>16 de julio – 14:30 a 17:00 </a:t>
                      </a:r>
                      <a:r>
                        <a:rPr lang="es-CL" sz="1100" b="1">
                          <a:effectLst/>
                          <a:latin typeface="Calibri" panose="020F0502020204030204" pitchFamily="34" charset="0"/>
                          <a:ea typeface="Aptos" panose="020B0004020202020204" pitchFamily="34" charset="0"/>
                          <a:cs typeface="Aptos" panose="020B0004020202020204" pitchFamily="34" charset="0"/>
                        </a:rPr>
                        <a:t>(confirmado)</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xmlns="" val="1943052217"/>
                  </a:ext>
                </a:extLst>
              </a:tr>
              <a:tr h="1010788">
                <a:tc>
                  <a:txBody>
                    <a:bodyPr/>
                    <a:lstStyle/>
                    <a:p>
                      <a:pPr>
                        <a:buNone/>
                      </a:pPr>
                      <a:r>
                        <a:rPr lang="es-CL" sz="1100">
                          <a:effectLst/>
                          <a:latin typeface="Calibri" panose="020F0502020204030204" pitchFamily="34" charset="0"/>
                          <a:ea typeface="Aptos" panose="020B0004020202020204" pitchFamily="34" charset="0"/>
                          <a:cs typeface="Aptos" panose="020B0004020202020204" pitchFamily="34" charset="0"/>
                        </a:rPr>
                        <a:t>Isla de Pascua</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s-CL" sz="1100" dirty="0">
                          <a:effectLst/>
                          <a:latin typeface="Calibri" panose="020F0502020204030204" pitchFamily="34" charset="0"/>
                          <a:ea typeface="Aptos" panose="020B0004020202020204" pitchFamily="34" charset="0"/>
                          <a:cs typeface="Aptos" panose="020B0004020202020204" pitchFamily="34" charset="0"/>
                        </a:rPr>
                        <a:t>30</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s-CL" sz="1100">
                          <a:effectLst/>
                          <a:latin typeface="Calibri" panose="020F0502020204030204" pitchFamily="34" charset="0"/>
                          <a:ea typeface="Aptos" panose="020B0004020202020204" pitchFamily="34" charset="0"/>
                          <a:cs typeface="Aptos" panose="020B0004020202020204" pitchFamily="34" charset="0"/>
                        </a:rPr>
                        <a:t>Centro Cultural</a:t>
                      </a:r>
                      <a:endParaRPr lang="es-CL"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tc>
                  <a:txBody>
                    <a:bodyPr/>
                    <a:lstStyle/>
                    <a:p>
                      <a:pPr>
                        <a:buNone/>
                      </a:pPr>
                      <a:r>
                        <a:rPr lang="es-CL" sz="1100" dirty="0">
                          <a:effectLst/>
                          <a:latin typeface="Calibri" panose="020F0502020204030204" pitchFamily="34" charset="0"/>
                          <a:ea typeface="Aptos" panose="020B0004020202020204" pitchFamily="34" charset="0"/>
                          <a:cs typeface="Aptos" panose="020B0004020202020204" pitchFamily="34" charset="0"/>
                        </a:rPr>
                        <a:t>22 de abril – 14:30 a 17:00 </a:t>
                      </a:r>
                      <a:r>
                        <a:rPr lang="es-CL" sz="1100" b="1" dirty="0">
                          <a:effectLst/>
                          <a:latin typeface="Calibri" panose="020F0502020204030204" pitchFamily="34" charset="0"/>
                          <a:ea typeface="Aptos" panose="020B0004020202020204" pitchFamily="34" charset="0"/>
                          <a:cs typeface="Aptos" panose="020B0004020202020204" pitchFamily="34" charset="0"/>
                        </a:rPr>
                        <a:t>(confirmado)</a:t>
                      </a:r>
                      <a:endParaRPr lang="es-CL" sz="1100" dirty="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tc>
                <a:extLst>
                  <a:ext uri="{0D108BD9-81ED-4DB2-BD59-A6C34878D82A}">
                    <a16:rowId xmlns:a16="http://schemas.microsoft.com/office/drawing/2014/main" xmlns="" val="1711114518"/>
                  </a:ext>
                </a:extLst>
              </a:tr>
            </a:tbl>
          </a:graphicData>
        </a:graphic>
      </p:graphicFrame>
    </p:spTree>
    <p:extLst>
      <p:ext uri="{BB962C8B-B14F-4D97-AF65-F5344CB8AC3E}">
        <p14:creationId xmlns:p14="http://schemas.microsoft.com/office/powerpoint/2010/main" val="103872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BCC7811-D0CD-30D1-B935-DD03A7B0C755}"/>
            </a:ext>
          </a:extLst>
        </p:cNvPr>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xmlns="" id="{A482CDCF-34EE-4B16-1E1E-C4A15A5DBACA}"/>
              </a:ext>
            </a:extLst>
          </p:cNvPr>
          <p:cNvSpPr>
            <a:spLocks noGrp="1"/>
          </p:cNvSpPr>
          <p:nvPr>
            <p:ph type="sldNum" sz="quarter" idx="12"/>
          </p:nvPr>
        </p:nvSpPr>
        <p:spPr/>
        <p:txBody>
          <a:bodyPr/>
          <a:lstStyle/>
          <a:p>
            <a:fld id="{758EF458-5B7C-9F44-BB09-A6316498C081}" type="slidenum">
              <a:rPr lang="es-ES" smtClean="0"/>
              <a:pPr/>
              <a:t>15</a:t>
            </a:fld>
            <a:endParaRPr lang="es-ES"/>
          </a:p>
        </p:txBody>
      </p:sp>
      <p:sp>
        <p:nvSpPr>
          <p:cNvPr id="3" name="CuadroTexto 2">
            <a:extLst>
              <a:ext uri="{FF2B5EF4-FFF2-40B4-BE49-F238E27FC236}">
                <a16:creationId xmlns:a16="http://schemas.microsoft.com/office/drawing/2014/main" xmlns="" id="{E290C891-18DC-13DC-FC9F-B76345777D5E}"/>
              </a:ext>
            </a:extLst>
          </p:cNvPr>
          <p:cNvSpPr txBox="1"/>
          <p:nvPr/>
        </p:nvSpPr>
        <p:spPr>
          <a:xfrm>
            <a:off x="155196" y="222200"/>
            <a:ext cx="1883328"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1" i="0" strike="noStrike" cap="none" normalizeH="0" baseline="0" dirty="0">
                <a:ln>
                  <a:noFill/>
                </a:ln>
                <a:solidFill>
                  <a:schemeClr val="tx2">
                    <a:lumMod val="75000"/>
                  </a:schemeClr>
                </a:solidFill>
                <a:effectLst/>
                <a:latin typeface="Aptos" panose="020B0004020202020204" pitchFamily="34" charset="0"/>
                <a:ea typeface="Aptos" panose="020B0004020202020204" pitchFamily="34" charset="0"/>
                <a:cs typeface="Times New Roman" panose="02020603050405020304" pitchFamily="18" charset="0"/>
              </a:rPr>
              <a:t>Actividades a Desarrollar</a:t>
            </a:r>
            <a:endParaRPr kumimoji="0" lang="es-CL" altLang="es-CL" sz="1400" b="0" i="0" strike="noStrike" cap="none" normalizeH="0" baseline="0" dirty="0">
              <a:ln>
                <a:noFill/>
              </a:ln>
              <a:solidFill>
                <a:schemeClr val="tx2">
                  <a:lumMod val="75000"/>
                </a:schemeClr>
              </a:solidFill>
              <a:effectLst/>
            </a:endParaRPr>
          </a:p>
        </p:txBody>
      </p:sp>
      <p:graphicFrame>
        <p:nvGraphicFramePr>
          <p:cNvPr id="7" name="Tabla 6">
            <a:extLst>
              <a:ext uri="{FF2B5EF4-FFF2-40B4-BE49-F238E27FC236}">
                <a16:creationId xmlns:a16="http://schemas.microsoft.com/office/drawing/2014/main" xmlns="" id="{93A35D9D-99A8-C4BD-C480-6BA9961A4F18}"/>
              </a:ext>
            </a:extLst>
          </p:cNvPr>
          <p:cNvGraphicFramePr>
            <a:graphicFrameLocks noGrp="1"/>
          </p:cNvGraphicFramePr>
          <p:nvPr>
            <p:extLst>
              <p:ext uri="{D42A27DB-BD31-4B8C-83A1-F6EECF244321}">
                <p14:modId xmlns:p14="http://schemas.microsoft.com/office/powerpoint/2010/main" val="433684316"/>
              </p:ext>
            </p:extLst>
          </p:nvPr>
        </p:nvGraphicFramePr>
        <p:xfrm>
          <a:off x="1804308" y="223478"/>
          <a:ext cx="6965137" cy="1956816"/>
        </p:xfrm>
        <a:graphic>
          <a:graphicData uri="http://schemas.openxmlformats.org/drawingml/2006/table">
            <a:tbl>
              <a:tblPr firstRow="1" firstCol="1" bandRow="1">
                <a:tableStyleId>{5C22544A-7EE6-4342-B048-85BDC9FD1C3A}</a:tableStyleId>
              </a:tblPr>
              <a:tblGrid>
                <a:gridCol w="1519580">
                  <a:extLst>
                    <a:ext uri="{9D8B030D-6E8A-4147-A177-3AD203B41FA5}">
                      <a16:colId xmlns:a16="http://schemas.microsoft.com/office/drawing/2014/main" xmlns="" val="404081306"/>
                    </a:ext>
                  </a:extLst>
                </a:gridCol>
                <a:gridCol w="1290775">
                  <a:extLst>
                    <a:ext uri="{9D8B030D-6E8A-4147-A177-3AD203B41FA5}">
                      <a16:colId xmlns:a16="http://schemas.microsoft.com/office/drawing/2014/main" xmlns="" val="1461679440"/>
                    </a:ext>
                  </a:extLst>
                </a:gridCol>
                <a:gridCol w="1003586">
                  <a:extLst>
                    <a:ext uri="{9D8B030D-6E8A-4147-A177-3AD203B41FA5}">
                      <a16:colId xmlns:a16="http://schemas.microsoft.com/office/drawing/2014/main" xmlns="" val="1383322025"/>
                    </a:ext>
                  </a:extLst>
                </a:gridCol>
                <a:gridCol w="1612681">
                  <a:extLst>
                    <a:ext uri="{9D8B030D-6E8A-4147-A177-3AD203B41FA5}">
                      <a16:colId xmlns:a16="http://schemas.microsoft.com/office/drawing/2014/main" xmlns="" val="827085979"/>
                    </a:ext>
                  </a:extLst>
                </a:gridCol>
                <a:gridCol w="1538515">
                  <a:extLst>
                    <a:ext uri="{9D8B030D-6E8A-4147-A177-3AD203B41FA5}">
                      <a16:colId xmlns:a16="http://schemas.microsoft.com/office/drawing/2014/main" xmlns="" val="2979007563"/>
                    </a:ext>
                  </a:extLst>
                </a:gridCol>
              </a:tblGrid>
              <a:tr h="27683">
                <a:tc gridSpan="5">
                  <a:txBody>
                    <a:bodyPr/>
                    <a:lstStyle/>
                    <a:p>
                      <a:pPr algn="ctr">
                        <a:lnSpc>
                          <a:spcPct val="107000"/>
                        </a:lnSpc>
                        <a:spcAft>
                          <a:spcPts val="800"/>
                        </a:spcAft>
                      </a:pPr>
                      <a:endParaRPr lang="es-CL"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50000"/>
                        <a:lumOff val="50000"/>
                      </a:schemeClr>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3423207590"/>
                  </a:ext>
                </a:extLst>
              </a:tr>
              <a:tr h="152106">
                <a:tc>
                  <a:txBody>
                    <a:bodyPr/>
                    <a:lstStyle/>
                    <a:p>
                      <a:pPr algn="ctr">
                        <a:lnSpc>
                          <a:spcPct val="107000"/>
                        </a:lnSpc>
                        <a:spcAft>
                          <a:spcPts val="800"/>
                        </a:spcAft>
                      </a:pPr>
                      <a:r>
                        <a:rPr lang="es-CL" sz="1000" kern="100" dirty="0">
                          <a:solidFill>
                            <a:schemeClr val="tx1"/>
                          </a:solidFill>
                          <a:effectLst/>
                        </a:rPr>
                        <a:t>Actividad</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Responsable</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Plazo</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Recursos Necesarios</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Indicador de Cumplimiento</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extLst>
                  <a:ext uri="{0D108BD9-81ED-4DB2-BD59-A6C34878D82A}">
                    <a16:rowId xmlns:a16="http://schemas.microsoft.com/office/drawing/2014/main" xmlns="" val="553384800"/>
                  </a:ext>
                </a:extLst>
              </a:tr>
              <a:tr h="229489">
                <a:tc>
                  <a:txBody>
                    <a:bodyPr/>
                    <a:lstStyle/>
                    <a:p>
                      <a:pPr algn="ctr">
                        <a:lnSpc>
                          <a:spcPct val="107000"/>
                        </a:lnSpc>
                        <a:spcAft>
                          <a:spcPts val="800"/>
                        </a:spcAft>
                      </a:pPr>
                      <a:r>
                        <a:rPr lang="es-CL" sz="1000" kern="100" dirty="0">
                          <a:solidFill>
                            <a:schemeClr val="tx1"/>
                          </a:solidFill>
                          <a:effectLst/>
                        </a:rPr>
                        <a:t>Revisión del procedimiento de denuncia</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Mesa VALS</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Primer trimestre</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Documentación normativa vigente</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Procedimiento actualizado</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extLst>
                  <a:ext uri="{0D108BD9-81ED-4DB2-BD59-A6C34878D82A}">
                    <a16:rowId xmlns:a16="http://schemas.microsoft.com/office/drawing/2014/main" xmlns="" val="2827084414"/>
                  </a:ext>
                </a:extLst>
              </a:tr>
              <a:tr h="229489">
                <a:tc>
                  <a:txBody>
                    <a:bodyPr/>
                    <a:lstStyle/>
                    <a:p>
                      <a:pPr algn="ctr">
                        <a:lnSpc>
                          <a:spcPct val="107000"/>
                        </a:lnSpc>
                        <a:spcAft>
                          <a:spcPts val="800"/>
                        </a:spcAft>
                      </a:pPr>
                      <a:r>
                        <a:rPr lang="es-CL" sz="1000" kern="100">
                          <a:solidFill>
                            <a:schemeClr val="tx1"/>
                          </a:solidFill>
                          <a:effectLst/>
                        </a:rPr>
                        <a:t>Elaboración del protocolo de denuncia</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Mesa VALS</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Primer trimestre</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Documentación normativa vigente</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Protocolo aprobado por la Dirección</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extLst>
                  <a:ext uri="{0D108BD9-81ED-4DB2-BD59-A6C34878D82A}">
                    <a16:rowId xmlns:a16="http://schemas.microsoft.com/office/drawing/2014/main" xmlns="" val="2629663278"/>
                  </a:ext>
                </a:extLst>
              </a:tr>
              <a:tr h="229489">
                <a:tc>
                  <a:txBody>
                    <a:bodyPr/>
                    <a:lstStyle/>
                    <a:p>
                      <a:pPr algn="ctr">
                        <a:lnSpc>
                          <a:spcPct val="107000"/>
                        </a:lnSpc>
                        <a:spcAft>
                          <a:spcPts val="800"/>
                        </a:spcAft>
                      </a:pPr>
                      <a:r>
                        <a:rPr lang="es-CL" sz="1000" kern="100">
                          <a:solidFill>
                            <a:schemeClr val="tx1"/>
                          </a:solidFill>
                          <a:effectLst/>
                        </a:rPr>
                        <a:t>Sensibilización sobre el protocolo de denuncia</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UDP</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Segundo trimestre</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Material audiovisual, capacitadores</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Porcentaje de personal sensibilizado</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extLst>
                  <a:ext uri="{0D108BD9-81ED-4DB2-BD59-A6C34878D82A}">
                    <a16:rowId xmlns:a16="http://schemas.microsoft.com/office/drawing/2014/main" xmlns="" val="576023426"/>
                  </a:ext>
                </a:extLst>
              </a:tr>
              <a:tr h="306873">
                <a:tc>
                  <a:txBody>
                    <a:bodyPr/>
                    <a:lstStyle/>
                    <a:p>
                      <a:pPr algn="ctr">
                        <a:lnSpc>
                          <a:spcPct val="107000"/>
                        </a:lnSpc>
                        <a:spcAft>
                          <a:spcPts val="800"/>
                        </a:spcAft>
                      </a:pPr>
                      <a:r>
                        <a:rPr lang="es-CL" sz="1000" kern="100">
                          <a:solidFill>
                            <a:schemeClr val="tx1"/>
                          </a:solidFill>
                          <a:effectLst/>
                        </a:rPr>
                        <a:t>Promoción de entornos aptos para el desarrollo de denuncias</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UDP</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a:solidFill>
                            <a:schemeClr val="tx1"/>
                          </a:solidFill>
                          <a:effectLst/>
                        </a:rPr>
                        <a:t>Continuo</a:t>
                      </a:r>
                      <a:endParaRPr lang="es-CL" sz="10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Canales de comunicación seguros</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tc>
                  <a:txBody>
                    <a:bodyPr/>
                    <a:lstStyle/>
                    <a:p>
                      <a:pPr algn="ctr">
                        <a:lnSpc>
                          <a:spcPct val="107000"/>
                        </a:lnSpc>
                        <a:spcAft>
                          <a:spcPts val="800"/>
                        </a:spcAft>
                      </a:pPr>
                      <a:r>
                        <a:rPr lang="es-CL" sz="1000" kern="100" dirty="0">
                          <a:solidFill>
                            <a:schemeClr val="tx1"/>
                          </a:solidFill>
                          <a:effectLst/>
                        </a:rPr>
                        <a:t>Encuestas de percepción sobre mecanismo de denuncias</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tx2">
                        <a:lumMod val="10000"/>
                        <a:lumOff val="90000"/>
                      </a:schemeClr>
                    </a:solidFill>
                  </a:tcPr>
                </a:tc>
                <a:extLst>
                  <a:ext uri="{0D108BD9-81ED-4DB2-BD59-A6C34878D82A}">
                    <a16:rowId xmlns:a16="http://schemas.microsoft.com/office/drawing/2014/main" xmlns="" val="784686700"/>
                  </a:ext>
                </a:extLst>
              </a:tr>
            </a:tbl>
          </a:graphicData>
        </a:graphic>
      </p:graphicFrame>
      <p:sp>
        <p:nvSpPr>
          <p:cNvPr id="9" name="CuadroTexto 8">
            <a:extLst>
              <a:ext uri="{FF2B5EF4-FFF2-40B4-BE49-F238E27FC236}">
                <a16:creationId xmlns:a16="http://schemas.microsoft.com/office/drawing/2014/main" xmlns="" id="{0558C0B7-3B5C-44F7-87B5-FA15ACFA5482}"/>
              </a:ext>
            </a:extLst>
          </p:cNvPr>
          <p:cNvSpPr txBox="1"/>
          <p:nvPr/>
        </p:nvSpPr>
        <p:spPr>
          <a:xfrm>
            <a:off x="253093" y="2852742"/>
            <a:ext cx="1551214"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400" b="1" i="0"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Resultados esperados (a finalizar año 2025)</a:t>
            </a:r>
            <a:endParaRPr kumimoji="0" lang="es-CL" altLang="es-CL" sz="1400" b="0" i="0" strike="noStrike" cap="none" normalizeH="0" baseline="0" dirty="0">
              <a:ln>
                <a:noFill/>
              </a:ln>
              <a:solidFill>
                <a:schemeClr val="tx1"/>
              </a:solidFill>
              <a:effectLst/>
            </a:endParaRPr>
          </a:p>
        </p:txBody>
      </p:sp>
      <p:sp>
        <p:nvSpPr>
          <p:cNvPr id="11" name="CuadroTexto 10">
            <a:extLst>
              <a:ext uri="{FF2B5EF4-FFF2-40B4-BE49-F238E27FC236}">
                <a16:creationId xmlns:a16="http://schemas.microsoft.com/office/drawing/2014/main" xmlns="" id="{D731D8C7-3F32-B687-652D-5544B747BDFF}"/>
              </a:ext>
            </a:extLst>
          </p:cNvPr>
          <p:cNvSpPr txBox="1"/>
          <p:nvPr/>
        </p:nvSpPr>
        <p:spPr>
          <a:xfrm>
            <a:off x="2286000" y="1886979"/>
            <a:ext cx="4572000" cy="346826"/>
          </a:xfrm>
          <a:prstGeom prst="rect">
            <a:avLst/>
          </a:prstGeom>
          <a:noFill/>
        </p:spPr>
        <p:txBody>
          <a:bodyPr wrap="square">
            <a:spAutoFit/>
          </a:bodyPr>
          <a:lstStyle/>
          <a:p>
            <a:pPr algn="ctr">
              <a:lnSpc>
                <a:spcPct val="107000"/>
              </a:lnSpc>
              <a:spcAft>
                <a:spcPts val="800"/>
              </a:spcAft>
            </a:pPr>
            <a:endParaRPr lang="es-CL" sz="1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2" name="Tabla 11">
            <a:extLst>
              <a:ext uri="{FF2B5EF4-FFF2-40B4-BE49-F238E27FC236}">
                <a16:creationId xmlns:a16="http://schemas.microsoft.com/office/drawing/2014/main" xmlns="" id="{96D85C99-CC1F-7221-6759-631DDE8A97B8}"/>
              </a:ext>
            </a:extLst>
          </p:cNvPr>
          <p:cNvGraphicFramePr>
            <a:graphicFrameLocks noGrp="1"/>
          </p:cNvGraphicFramePr>
          <p:nvPr>
            <p:extLst>
              <p:ext uri="{D42A27DB-BD31-4B8C-83A1-F6EECF244321}">
                <p14:modId xmlns:p14="http://schemas.microsoft.com/office/powerpoint/2010/main" val="3825568363"/>
              </p:ext>
            </p:extLst>
          </p:nvPr>
        </p:nvGraphicFramePr>
        <p:xfrm>
          <a:off x="1795918" y="2515438"/>
          <a:ext cx="6973525" cy="2325011"/>
        </p:xfrm>
        <a:graphic>
          <a:graphicData uri="http://schemas.openxmlformats.org/drawingml/2006/table">
            <a:tbl>
              <a:tblPr firstRow="1" firstCol="1" bandRow="1"/>
              <a:tblGrid>
                <a:gridCol w="2423744">
                  <a:extLst>
                    <a:ext uri="{9D8B030D-6E8A-4147-A177-3AD203B41FA5}">
                      <a16:colId xmlns:a16="http://schemas.microsoft.com/office/drawing/2014/main" xmlns="" val="3404432484"/>
                    </a:ext>
                  </a:extLst>
                </a:gridCol>
                <a:gridCol w="3322336">
                  <a:extLst>
                    <a:ext uri="{9D8B030D-6E8A-4147-A177-3AD203B41FA5}">
                      <a16:colId xmlns:a16="http://schemas.microsoft.com/office/drawing/2014/main" xmlns="" val="3152999825"/>
                    </a:ext>
                  </a:extLst>
                </a:gridCol>
                <a:gridCol w="1227445">
                  <a:extLst>
                    <a:ext uri="{9D8B030D-6E8A-4147-A177-3AD203B41FA5}">
                      <a16:colId xmlns:a16="http://schemas.microsoft.com/office/drawing/2014/main" xmlns="" val="514706771"/>
                    </a:ext>
                  </a:extLst>
                </a:gridCol>
              </a:tblGrid>
              <a:tr h="175494">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lnSpc>
                          <a:spcPct val="107000"/>
                        </a:lnSpc>
                        <a:spcAft>
                          <a:spcPts val="800"/>
                        </a:spcAft>
                      </a:pPr>
                      <a:r>
                        <a:rPr lang="es-CL" sz="1000" kern="100" dirty="0">
                          <a:solidFill>
                            <a:schemeClr val="bg1"/>
                          </a:solidFill>
                          <a:effectLst/>
                        </a:rPr>
                        <a:t>Fases</a:t>
                      </a:r>
                      <a:endParaRPr lang="es-CL"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E2841">
                        <a:lumMod val="50000"/>
                        <a:lumOff val="50000"/>
                      </a:srgbClr>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lnSpc>
                          <a:spcPct val="107000"/>
                        </a:lnSpc>
                        <a:spcAft>
                          <a:spcPts val="800"/>
                        </a:spcAft>
                      </a:pPr>
                      <a:r>
                        <a:rPr lang="es-CL" sz="1000" kern="100" dirty="0">
                          <a:solidFill>
                            <a:schemeClr val="bg1"/>
                          </a:solidFill>
                          <a:effectLst/>
                        </a:rPr>
                        <a:t> </a:t>
                      </a:r>
                      <a:endParaRPr lang="es-CL"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E2841">
                        <a:lumMod val="50000"/>
                        <a:lumOff val="50000"/>
                      </a:srgbClr>
                    </a:solidFill>
                  </a:tcPr>
                </a:tc>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lnSpc>
                          <a:spcPct val="107000"/>
                        </a:lnSpc>
                        <a:spcAft>
                          <a:spcPts val="800"/>
                        </a:spcAft>
                      </a:pPr>
                      <a:r>
                        <a:rPr lang="es-CL" sz="1000" kern="100" dirty="0">
                          <a:solidFill>
                            <a:schemeClr val="bg1"/>
                          </a:solidFill>
                          <a:effectLst/>
                        </a:rPr>
                        <a:t>Plazo</a:t>
                      </a:r>
                      <a:endParaRPr lang="es-CL"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E2841">
                        <a:lumMod val="50000"/>
                        <a:lumOff val="50000"/>
                      </a:srgbClr>
                    </a:solidFill>
                  </a:tcPr>
                </a:tc>
                <a:extLst>
                  <a:ext uri="{0D108BD9-81ED-4DB2-BD59-A6C34878D82A}">
                    <a16:rowId xmlns:a16="http://schemas.microsoft.com/office/drawing/2014/main" xmlns="" val="1596395866"/>
                  </a:ext>
                </a:extLst>
              </a:tr>
              <a:tr h="538936">
                <a:tc rowSpan="2">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lnSpc>
                          <a:spcPct val="107000"/>
                        </a:lnSpc>
                        <a:spcAft>
                          <a:spcPts val="800"/>
                        </a:spcAft>
                      </a:pPr>
                      <a:r>
                        <a:rPr lang="es-CL" sz="1000" kern="100" dirty="0">
                          <a:solidFill>
                            <a:schemeClr val="tx1"/>
                          </a:solidFill>
                          <a:effectLst/>
                        </a:rPr>
                        <a:t>Prevención</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a:lnSpc>
                          <a:spcPct val="107000"/>
                        </a:lnSpc>
                        <a:spcAft>
                          <a:spcPts val="800"/>
                        </a:spcAft>
                      </a:pPr>
                      <a:r>
                        <a:rPr lang="es-CL" sz="1000" kern="100" dirty="0">
                          <a:solidFill>
                            <a:schemeClr val="tx1"/>
                          </a:solidFill>
                          <a:effectLst/>
                        </a:rPr>
                        <a:t>80% del personal capacitado en temáticas de Ley Karin, en buen trato y ambientes laborales saludables. (PMG)</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tc rowSpan="5">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a:lnSpc>
                          <a:spcPct val="107000"/>
                        </a:lnSpc>
                        <a:spcAft>
                          <a:spcPts val="800"/>
                        </a:spcAft>
                      </a:pPr>
                      <a:r>
                        <a:rPr lang="es-CL" sz="1000" kern="100" dirty="0">
                          <a:solidFill>
                            <a:schemeClr val="tx1"/>
                          </a:solidFill>
                          <a:effectLst/>
                        </a:rPr>
                        <a:t> </a:t>
                      </a:r>
                    </a:p>
                    <a:p>
                      <a:pPr algn="ctr">
                        <a:lnSpc>
                          <a:spcPct val="107000"/>
                        </a:lnSpc>
                        <a:spcAft>
                          <a:spcPts val="800"/>
                        </a:spcAft>
                      </a:pPr>
                      <a:r>
                        <a:rPr lang="es-CL" sz="1000" kern="100" dirty="0">
                          <a:solidFill>
                            <a:schemeClr val="tx1"/>
                          </a:solidFill>
                          <a:effectLst/>
                        </a:rPr>
                        <a:t>A finalizar año 2025. Fijar última reunión Mesa VALS  mediados de Diciembre para retroalimentar del proceso completo.</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extLst>
                  <a:ext uri="{0D108BD9-81ED-4DB2-BD59-A6C34878D82A}">
                    <a16:rowId xmlns:a16="http://schemas.microsoft.com/office/drawing/2014/main" xmlns="" val="3447342334"/>
                  </a:ext>
                </a:extLst>
              </a:tr>
              <a:tr h="357215">
                <a:tc vMerge="1">
                  <a:txBody>
                    <a:bodyPr/>
                    <a:lstStyle/>
                    <a:p>
                      <a:endParaRPr lang="es-CL"/>
                    </a:p>
                  </a:txBody>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a:lnSpc>
                          <a:spcPct val="107000"/>
                        </a:lnSpc>
                        <a:spcAft>
                          <a:spcPts val="800"/>
                        </a:spcAft>
                      </a:pPr>
                      <a:r>
                        <a:rPr lang="es-CL" sz="1000" kern="100" dirty="0">
                          <a:solidFill>
                            <a:schemeClr val="tx1"/>
                          </a:solidFill>
                          <a:effectLst/>
                        </a:rPr>
                        <a:t>Aplicación del protocolo CEAL en el 100% de las áreas relevantes.</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tc vMerge="1">
                  <a:txBody>
                    <a:bodyPr/>
                    <a:lstStyle/>
                    <a:p>
                      <a:endParaRPr lang="es-CL"/>
                    </a:p>
                  </a:txBody>
                  <a:tcPr/>
                </a:tc>
                <a:extLst>
                  <a:ext uri="{0D108BD9-81ED-4DB2-BD59-A6C34878D82A}">
                    <a16:rowId xmlns:a16="http://schemas.microsoft.com/office/drawing/2014/main" xmlns="" val="123503801"/>
                  </a:ext>
                </a:extLst>
              </a:tr>
              <a:tr h="357215">
                <a:tc rowSpan="2">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lnSpc>
                          <a:spcPct val="107000"/>
                        </a:lnSpc>
                        <a:spcAft>
                          <a:spcPts val="800"/>
                        </a:spcAft>
                      </a:pPr>
                      <a:r>
                        <a:rPr lang="es-CL" sz="1000" kern="100" dirty="0">
                          <a:solidFill>
                            <a:schemeClr val="tx1"/>
                          </a:solidFill>
                          <a:effectLst/>
                        </a:rPr>
                        <a:t>Denuncia</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a:lnSpc>
                          <a:spcPct val="107000"/>
                        </a:lnSpc>
                        <a:spcAft>
                          <a:spcPts val="800"/>
                        </a:spcAft>
                      </a:pPr>
                      <a:r>
                        <a:rPr lang="es-CL" sz="1000" kern="100" dirty="0">
                          <a:solidFill>
                            <a:schemeClr val="tx1"/>
                          </a:solidFill>
                          <a:effectLst/>
                        </a:rPr>
                        <a:t>Protocolos revisados y validados antes del segundo trimestre.</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tc vMerge="1">
                  <a:txBody>
                    <a:bodyPr/>
                    <a:lstStyle/>
                    <a:p>
                      <a:endParaRPr lang="es-CL"/>
                    </a:p>
                  </a:txBody>
                  <a:tcPr/>
                </a:tc>
                <a:extLst>
                  <a:ext uri="{0D108BD9-81ED-4DB2-BD59-A6C34878D82A}">
                    <a16:rowId xmlns:a16="http://schemas.microsoft.com/office/drawing/2014/main" xmlns="" val="1959443686"/>
                  </a:ext>
                </a:extLst>
              </a:tr>
              <a:tr h="538936">
                <a:tc vMerge="1">
                  <a:txBody>
                    <a:bodyPr/>
                    <a:lstStyle/>
                    <a:p>
                      <a:endParaRPr lang="es-CL"/>
                    </a:p>
                  </a:txBody>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a:lnSpc>
                          <a:spcPct val="107000"/>
                        </a:lnSpc>
                        <a:spcAft>
                          <a:spcPts val="800"/>
                        </a:spcAft>
                      </a:pPr>
                      <a:r>
                        <a:rPr lang="es-CL" sz="1000" kern="100" dirty="0">
                          <a:solidFill>
                            <a:schemeClr val="tx1"/>
                          </a:solidFill>
                          <a:effectLst/>
                        </a:rPr>
                        <a:t>Reducción del 20% en denuncias no gestionadas oportunamente. (Según revisión de resultados año anterior)</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tc vMerge="1">
                  <a:txBody>
                    <a:bodyPr/>
                    <a:lstStyle/>
                    <a:p>
                      <a:endParaRPr lang="es-CL"/>
                    </a:p>
                  </a:txBody>
                  <a:tcPr/>
                </a:tc>
                <a:extLst>
                  <a:ext uri="{0D108BD9-81ED-4DB2-BD59-A6C34878D82A}">
                    <a16:rowId xmlns:a16="http://schemas.microsoft.com/office/drawing/2014/main" xmlns="" val="1951881758"/>
                  </a:ext>
                </a:extLst>
              </a:tr>
              <a:tr h="357215">
                <a:tc>
                  <a:txBody>
                    <a:bodyPr/>
                    <a:lstStyle>
                      <a:lvl1pPr marL="0" algn="l" defTabSz="457200" rtl="0" eaLnBrk="1" latinLnBrk="0" hangingPunct="1">
                        <a:defRPr sz="1800" b="1" kern="1200">
                          <a:solidFill>
                            <a:schemeClr val="lt1"/>
                          </a:solidFill>
                          <a:latin typeface="Aptos" panose="02110004020202020204"/>
                        </a:defRPr>
                      </a:lvl1pPr>
                      <a:lvl2pPr marL="457200" algn="l" defTabSz="457200" rtl="0" eaLnBrk="1" latinLnBrk="0" hangingPunct="1">
                        <a:defRPr sz="1800" b="1" kern="1200">
                          <a:solidFill>
                            <a:schemeClr val="lt1"/>
                          </a:solidFill>
                          <a:latin typeface="Aptos" panose="02110004020202020204"/>
                        </a:defRPr>
                      </a:lvl2pPr>
                      <a:lvl3pPr marL="914400" algn="l" defTabSz="457200" rtl="0" eaLnBrk="1" latinLnBrk="0" hangingPunct="1">
                        <a:defRPr sz="1800" b="1" kern="1200">
                          <a:solidFill>
                            <a:schemeClr val="lt1"/>
                          </a:solidFill>
                          <a:latin typeface="Aptos" panose="02110004020202020204"/>
                        </a:defRPr>
                      </a:lvl3pPr>
                      <a:lvl4pPr marL="1371600" algn="l" defTabSz="457200" rtl="0" eaLnBrk="1" latinLnBrk="0" hangingPunct="1">
                        <a:defRPr sz="1800" b="1" kern="1200">
                          <a:solidFill>
                            <a:schemeClr val="lt1"/>
                          </a:solidFill>
                          <a:latin typeface="Aptos" panose="02110004020202020204"/>
                        </a:defRPr>
                      </a:lvl4pPr>
                      <a:lvl5pPr marL="1828800" algn="l" defTabSz="457200" rtl="0" eaLnBrk="1" latinLnBrk="0" hangingPunct="1">
                        <a:defRPr sz="1800" b="1" kern="1200">
                          <a:solidFill>
                            <a:schemeClr val="lt1"/>
                          </a:solidFill>
                          <a:latin typeface="Aptos" panose="02110004020202020204"/>
                        </a:defRPr>
                      </a:lvl5pPr>
                      <a:lvl6pPr marL="2286000" algn="l" defTabSz="457200" rtl="0" eaLnBrk="1" latinLnBrk="0" hangingPunct="1">
                        <a:defRPr sz="1800" b="1" kern="1200">
                          <a:solidFill>
                            <a:schemeClr val="lt1"/>
                          </a:solidFill>
                          <a:latin typeface="Aptos" panose="02110004020202020204"/>
                        </a:defRPr>
                      </a:lvl6pPr>
                      <a:lvl7pPr marL="2743200" algn="l" defTabSz="457200" rtl="0" eaLnBrk="1" latinLnBrk="0" hangingPunct="1">
                        <a:defRPr sz="1800" b="1" kern="1200">
                          <a:solidFill>
                            <a:schemeClr val="lt1"/>
                          </a:solidFill>
                          <a:latin typeface="Aptos" panose="02110004020202020204"/>
                        </a:defRPr>
                      </a:lvl7pPr>
                      <a:lvl8pPr marL="3200400" algn="l" defTabSz="457200" rtl="0" eaLnBrk="1" latinLnBrk="0" hangingPunct="1">
                        <a:defRPr sz="1800" b="1" kern="1200">
                          <a:solidFill>
                            <a:schemeClr val="lt1"/>
                          </a:solidFill>
                          <a:latin typeface="Aptos" panose="02110004020202020204"/>
                        </a:defRPr>
                      </a:lvl8pPr>
                      <a:lvl9pPr marL="3657600" algn="l" defTabSz="457200" rtl="0" eaLnBrk="1" latinLnBrk="0" hangingPunct="1">
                        <a:defRPr sz="1800" b="1" kern="1200">
                          <a:solidFill>
                            <a:schemeClr val="lt1"/>
                          </a:solidFill>
                          <a:latin typeface="Aptos" panose="02110004020202020204"/>
                        </a:defRPr>
                      </a:lvl9pPr>
                    </a:lstStyle>
                    <a:p>
                      <a:pPr algn="ctr">
                        <a:lnSpc>
                          <a:spcPct val="107000"/>
                        </a:lnSpc>
                        <a:spcAft>
                          <a:spcPts val="800"/>
                        </a:spcAft>
                      </a:pPr>
                      <a:r>
                        <a:rPr lang="es-CL" sz="1000" kern="100" dirty="0">
                          <a:solidFill>
                            <a:schemeClr val="tx1"/>
                          </a:solidFill>
                          <a:effectLst/>
                        </a:rPr>
                        <a:t>Ambiente Laboral</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a:lnSpc>
                          <a:spcPct val="107000"/>
                        </a:lnSpc>
                        <a:spcAft>
                          <a:spcPts val="800"/>
                        </a:spcAft>
                      </a:pPr>
                      <a:r>
                        <a:rPr lang="es-CL" sz="1000" kern="100" dirty="0">
                          <a:solidFill>
                            <a:schemeClr val="tx1"/>
                          </a:solidFill>
                          <a:effectLst/>
                        </a:rPr>
                        <a:t>Aumento de satisfacción del personal en encuestas anuales sobre clima laboral</a:t>
                      </a:r>
                      <a:endParaRPr lang="es-CL" sz="10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E2841">
                        <a:lumMod val="10000"/>
                        <a:lumOff val="90000"/>
                      </a:srgbClr>
                    </a:solidFill>
                  </a:tcPr>
                </a:tc>
                <a:tc vMerge="1">
                  <a:txBody>
                    <a:bodyPr/>
                    <a:lstStyle/>
                    <a:p>
                      <a:endParaRPr lang="es-CL"/>
                    </a:p>
                  </a:txBody>
                  <a:tcPr/>
                </a:tc>
                <a:extLst>
                  <a:ext uri="{0D108BD9-81ED-4DB2-BD59-A6C34878D82A}">
                    <a16:rowId xmlns:a16="http://schemas.microsoft.com/office/drawing/2014/main" xmlns="" val="3764875051"/>
                  </a:ext>
                </a:extLst>
              </a:tr>
            </a:tbl>
          </a:graphicData>
        </a:graphic>
      </p:graphicFrame>
    </p:spTree>
    <p:extLst>
      <p:ext uri="{BB962C8B-B14F-4D97-AF65-F5344CB8AC3E}">
        <p14:creationId xmlns:p14="http://schemas.microsoft.com/office/powerpoint/2010/main" val="330200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CAF8DD-75EC-1CF6-55C4-F95E89E29B4F}"/>
            </a:ext>
          </a:extLst>
        </p:cNvPr>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xmlns="" id="{9ABFB8DB-2AFD-3F56-24AA-34D17FB17F04}"/>
              </a:ext>
            </a:extLst>
          </p:cNvPr>
          <p:cNvSpPr>
            <a:spLocks noGrp="1"/>
          </p:cNvSpPr>
          <p:nvPr>
            <p:ph type="sldNum" sz="quarter" idx="12"/>
          </p:nvPr>
        </p:nvSpPr>
        <p:spPr/>
        <p:txBody>
          <a:bodyPr/>
          <a:lstStyle/>
          <a:p>
            <a:fld id="{758EF458-5B7C-9F44-BB09-A6316498C081}" type="slidenum">
              <a:rPr lang="es-ES" smtClean="0"/>
              <a:pPr/>
              <a:t>16</a:t>
            </a:fld>
            <a:endParaRPr lang="es-ES"/>
          </a:p>
        </p:txBody>
      </p:sp>
      <p:sp>
        <p:nvSpPr>
          <p:cNvPr id="4" name="CuadroTexto 3">
            <a:extLst>
              <a:ext uri="{FF2B5EF4-FFF2-40B4-BE49-F238E27FC236}">
                <a16:creationId xmlns:a16="http://schemas.microsoft.com/office/drawing/2014/main" xmlns="" id="{6085FD25-B11D-B3EF-B3D4-0808308D192E}"/>
              </a:ext>
            </a:extLst>
          </p:cNvPr>
          <p:cNvSpPr txBox="1"/>
          <p:nvPr/>
        </p:nvSpPr>
        <p:spPr>
          <a:xfrm>
            <a:off x="2257644" y="350885"/>
            <a:ext cx="4572000" cy="1323439"/>
          </a:xfrm>
          <a:prstGeom prst="rect">
            <a:avLst/>
          </a:prstGeom>
          <a:noFill/>
        </p:spPr>
        <p:txBody>
          <a:bodyPr wrap="square">
            <a:spAutoFit/>
          </a:bodyPr>
          <a:lstStyle/>
          <a:p>
            <a:pPr algn="ctr"/>
            <a:r>
              <a:rPr lang="es-CL" sz="2000" b="1" dirty="0"/>
              <a:t>MATRIZ DE RIESGO</a:t>
            </a:r>
            <a:br>
              <a:rPr lang="es-CL" sz="2000" b="1" dirty="0"/>
            </a:br>
            <a:r>
              <a:rPr lang="es-CL" sz="2000" b="1" dirty="0"/>
              <a:t>Evaluación de impacto - Acciones de mitigación</a:t>
            </a:r>
            <a:br>
              <a:rPr lang="es-CL" sz="2000" b="1" dirty="0"/>
            </a:br>
            <a:endParaRPr lang="es-CL" sz="2000" b="1" dirty="0"/>
          </a:p>
        </p:txBody>
      </p:sp>
      <p:sp>
        <p:nvSpPr>
          <p:cNvPr id="2" name="CuadroTexto 1">
            <a:extLst>
              <a:ext uri="{FF2B5EF4-FFF2-40B4-BE49-F238E27FC236}">
                <a16:creationId xmlns:a16="http://schemas.microsoft.com/office/drawing/2014/main" xmlns="" id="{0A4D5A58-3721-4737-14DA-16130DC22263}"/>
              </a:ext>
            </a:extLst>
          </p:cNvPr>
          <p:cNvSpPr txBox="1"/>
          <p:nvPr/>
        </p:nvSpPr>
        <p:spPr>
          <a:xfrm>
            <a:off x="300937" y="1674324"/>
            <a:ext cx="8662307" cy="2569934"/>
          </a:xfrm>
          <a:prstGeom prst="rect">
            <a:avLst/>
          </a:prstGeom>
          <a:noFill/>
        </p:spPr>
        <p:txBody>
          <a:bodyPr wrap="square" rtlCol="0">
            <a:spAutoFit/>
          </a:bodyPr>
          <a:lstStyle/>
          <a:p>
            <a:pPr algn="just">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El objetivo de la matriz de riesgo VALS es identificar situaciones y conductas que pueden dar origen al acoso laboral relacionadas con las características organizacionales y la presencia de factores de riesgos psicosociales laborales, así como la existencia de conductas inciviles o sexistas, de acoso sexual o violencia en el trabajo considerando:</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algn="just">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indent="-283210" algn="just">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1.Los resultados de la aplicación del cuestionario CEAL- SM, en nivel central y en cada SEREMI de salud .</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indent="-283210" algn="just">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2.El número de licencias médicas, analizadas con perspectiva de género.</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indent="-283210" algn="just">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3.Resoluciones de Calificación (RECA); </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indent="-283210" algn="just">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4.Las solicitudes de intervención para resolver conflictos.</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indent="-283210" algn="just">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5.Y el número de denuncias por acoso o violencia presentadas en la institución, entre otros, registradas durante el periodo de evaluación.</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indent="-283210" algn="just">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6. otras medidas para la identificación de potenciales riesgos que pudiesen afectar la calidad de vida de las personas , en el marco de la prevención del acoso laboral, sexual y violencia en el trabajo.</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s-CL" sz="1100" dirty="0">
              <a:effectLst/>
              <a:latin typeface="Aptos" panose="020B0004020202020204" pitchFamily="34" charset="0"/>
              <a:ea typeface="Aptos" panose="020B0004020202020204" pitchFamily="34" charset="0"/>
              <a:cs typeface="Aptos" panose="020B0004020202020204" pitchFamily="34" charset="0"/>
            </a:endParaRPr>
          </a:p>
          <a:p>
            <a:pPr>
              <a:buNone/>
            </a:pPr>
            <a:r>
              <a:rPr lang="es-CL" sz="11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Plazo MINSAL: </a:t>
            </a:r>
            <a:r>
              <a:rPr lang="es-CL" sz="1100" b="1" dirty="0">
                <a:solidFill>
                  <a:srgbClr val="000000"/>
                </a:solidFill>
                <a:latin typeface="Aptos" panose="020B0004020202020204" pitchFamily="34" charset="0"/>
                <a:ea typeface="Times New Roman" panose="02020603050405020304" pitchFamily="18" charset="0"/>
                <a:cs typeface="Aptos" panose="020B0004020202020204" pitchFamily="34" charset="0"/>
              </a:rPr>
              <a:t>M</a:t>
            </a:r>
            <a:r>
              <a:rPr lang="es-CL" sz="1100" b="1"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áximo 30 de abril a fin de entregar una propuesta final de matriz de riesgos VALS con fecha máxima 02 de junio. </a:t>
            </a:r>
            <a:endParaRPr lang="es-CL" sz="1100" dirty="0">
              <a:effectLst/>
              <a:latin typeface="Aptos" panose="020B0004020202020204" pitchFamily="34" charset="0"/>
              <a:ea typeface="Aptos" panose="020B0004020202020204" pitchFamily="34" charset="0"/>
              <a:cs typeface="Aptos" panose="020B0004020202020204" pitchFamily="34" charset="0"/>
            </a:endParaRPr>
          </a:p>
          <a:p>
            <a:endParaRPr lang="es-CL" dirty="0"/>
          </a:p>
        </p:txBody>
      </p:sp>
    </p:spTree>
    <p:extLst>
      <p:ext uri="{BB962C8B-B14F-4D97-AF65-F5344CB8AC3E}">
        <p14:creationId xmlns:p14="http://schemas.microsoft.com/office/powerpoint/2010/main" val="31627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924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82EFAA-0987-87C7-A396-BBA1FF79843C}"/>
              </a:ext>
            </a:extLst>
          </p:cNvPr>
          <p:cNvSpPr>
            <a:spLocks noGrp="1"/>
          </p:cNvSpPr>
          <p:nvPr>
            <p:ph type="title"/>
          </p:nvPr>
        </p:nvSpPr>
        <p:spPr>
          <a:xfrm>
            <a:off x="600094" y="451063"/>
            <a:ext cx="6442263" cy="408170"/>
          </a:xfrm>
        </p:spPr>
        <p:txBody>
          <a:bodyPr/>
          <a:lstStyle/>
          <a:p>
            <a:r>
              <a:rPr lang="es-MX" sz="2000" dirty="0">
                <a:solidFill>
                  <a:schemeClr val="tx2">
                    <a:lumMod val="75000"/>
                    <a:lumOff val="25000"/>
                  </a:schemeClr>
                </a:solidFill>
              </a:rPr>
              <a:t>Implementación Ley Karin</a:t>
            </a:r>
            <a:endParaRPr lang="es-CL" dirty="0"/>
          </a:p>
        </p:txBody>
      </p:sp>
      <p:sp>
        <p:nvSpPr>
          <p:cNvPr id="4" name="Marcador de número de diapositiva 3">
            <a:extLst>
              <a:ext uri="{FF2B5EF4-FFF2-40B4-BE49-F238E27FC236}">
                <a16:creationId xmlns:a16="http://schemas.microsoft.com/office/drawing/2014/main" xmlns="" id="{2652E5CD-B4EB-C555-14B1-0D3CA5330EFD}"/>
              </a:ext>
            </a:extLst>
          </p:cNvPr>
          <p:cNvSpPr>
            <a:spLocks noGrp="1"/>
          </p:cNvSpPr>
          <p:nvPr>
            <p:ph type="sldNum" sz="quarter" idx="12"/>
          </p:nvPr>
        </p:nvSpPr>
        <p:spPr>
          <a:xfrm>
            <a:off x="6829644" y="4737909"/>
            <a:ext cx="2133600" cy="213547"/>
          </a:xfrm>
          <a:prstGeom prst="rect">
            <a:avLst/>
          </a:prstGeom>
        </p:spPr>
        <p:txBody>
          <a:bodyPr/>
          <a:lstStyle/>
          <a:p>
            <a:fld id="{758EF458-5B7C-9F44-BB09-A6316498C081}" type="slidenum">
              <a:rPr lang="es-ES" smtClean="0"/>
              <a:pPr/>
              <a:t>2</a:t>
            </a:fld>
            <a:endParaRPr lang="es-ES"/>
          </a:p>
        </p:txBody>
      </p:sp>
      <p:sp>
        <p:nvSpPr>
          <p:cNvPr id="6" name="CuadroTexto 5">
            <a:extLst>
              <a:ext uri="{FF2B5EF4-FFF2-40B4-BE49-F238E27FC236}">
                <a16:creationId xmlns:a16="http://schemas.microsoft.com/office/drawing/2014/main" xmlns="" id="{2FF2E5A3-F512-6C23-EDC5-89DA1F80B5C5}"/>
              </a:ext>
            </a:extLst>
          </p:cNvPr>
          <p:cNvSpPr txBox="1"/>
          <p:nvPr/>
        </p:nvSpPr>
        <p:spPr>
          <a:xfrm>
            <a:off x="383646" y="1202550"/>
            <a:ext cx="5323114" cy="2215991"/>
          </a:xfrm>
          <a:prstGeom prst="rect">
            <a:avLst/>
          </a:prstGeom>
          <a:noFill/>
        </p:spPr>
        <p:txBody>
          <a:bodyPr wrap="square">
            <a:spAutoFit/>
          </a:bodyPr>
          <a:lstStyle/>
          <a:p>
            <a:pPr marL="0" indent="0" algn="just" fontAlgn="base">
              <a:buNone/>
            </a:pPr>
            <a:r>
              <a:rPr lang="es-MX" sz="1200" dirty="0">
                <a:effectLst/>
              </a:rPr>
              <a:t>La ley N°21.643 modifica el Código del Trabajo en materia de prevención, investigación y sanción del acoso laboral, sexual y violencia en el trabajo. Implementando y adecuando la normativa nacional a los parámetros establecidos en el recientemente ratificado Convenio N°190, Sobre la Violencia y el Acoso, de la Organización Internacional del Trabajo - OIT.</a:t>
            </a:r>
          </a:p>
          <a:p>
            <a:pPr marL="0" indent="0" fontAlgn="base">
              <a:buNone/>
            </a:pPr>
            <a:endParaRPr lang="es-MX" b="1" dirty="0"/>
          </a:p>
          <a:p>
            <a:pPr algn="just" fontAlgn="base"/>
            <a:r>
              <a:rPr lang="es-MX" sz="1400" b="1" dirty="0">
                <a:solidFill>
                  <a:schemeClr val="tx2">
                    <a:lumMod val="75000"/>
                    <a:lumOff val="25000"/>
                  </a:schemeClr>
                </a:solidFill>
                <a:effectLst/>
              </a:rPr>
              <a:t>La </a:t>
            </a:r>
            <a:r>
              <a:rPr lang="es-MX" sz="1400" b="1" dirty="0">
                <a:solidFill>
                  <a:schemeClr val="tx2">
                    <a:lumMod val="75000"/>
                    <a:lumOff val="25000"/>
                  </a:schemeClr>
                </a:solidFill>
              </a:rPr>
              <a:t>Ley instruye la modificación de los </a:t>
            </a:r>
            <a:r>
              <a:rPr lang="es-MX" sz="1400" b="1" dirty="0">
                <a:solidFill>
                  <a:schemeClr val="tx2">
                    <a:lumMod val="75000"/>
                    <a:lumOff val="25000"/>
                  </a:schemeClr>
                </a:solidFill>
                <a:effectLst/>
              </a:rPr>
              <a:t>protocolos de Denuncia e Investigación (Antes MALS hoy VALS), y se mandata la creación de un  Protocolo de Prevención</a:t>
            </a:r>
          </a:p>
          <a:p>
            <a:pPr marL="0" indent="0" fontAlgn="base">
              <a:buNone/>
            </a:pPr>
            <a:endParaRPr lang="es-MX" b="1" dirty="0">
              <a:effectLst/>
            </a:endParaRPr>
          </a:p>
        </p:txBody>
      </p:sp>
      <p:pic>
        <p:nvPicPr>
          <p:cNvPr id="7" name="Picture 6" descr="Ley Karin | Instituto de Seguridad Laboral">
            <a:extLst>
              <a:ext uri="{FF2B5EF4-FFF2-40B4-BE49-F238E27FC236}">
                <a16:creationId xmlns:a16="http://schemas.microsoft.com/office/drawing/2014/main" xmlns="" id="{336FFB0F-597A-9154-6EF9-06355BD76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093" y="397408"/>
            <a:ext cx="2807224" cy="3551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5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xmlns="" id="{99F24CF3-E76A-DEA0-4380-CB1B47E67987}"/>
              </a:ext>
            </a:extLst>
          </p:cNvPr>
          <p:cNvSpPr>
            <a:spLocks noGrp="1"/>
          </p:cNvSpPr>
          <p:nvPr>
            <p:ph type="title"/>
          </p:nvPr>
        </p:nvSpPr>
        <p:spPr>
          <a:xfrm>
            <a:off x="269421" y="423814"/>
            <a:ext cx="6442263" cy="408170"/>
          </a:xfrm>
        </p:spPr>
        <p:txBody>
          <a:bodyPr/>
          <a:lstStyle/>
          <a:p>
            <a:r>
              <a:rPr lang="es-MX" sz="2000" dirty="0">
                <a:solidFill>
                  <a:schemeClr val="tx2">
                    <a:lumMod val="75000"/>
                    <a:lumOff val="25000"/>
                  </a:schemeClr>
                </a:solidFill>
              </a:rPr>
              <a:t>Conformación Mesa VALS</a:t>
            </a:r>
            <a:endParaRPr lang="es-CL" dirty="0"/>
          </a:p>
        </p:txBody>
      </p:sp>
      <p:sp>
        <p:nvSpPr>
          <p:cNvPr id="6" name="Marcador de contenido 5">
            <a:extLst>
              <a:ext uri="{FF2B5EF4-FFF2-40B4-BE49-F238E27FC236}">
                <a16:creationId xmlns:a16="http://schemas.microsoft.com/office/drawing/2014/main" xmlns="" id="{4ED707CD-B67E-1772-E8E4-7EB81B8209F6}"/>
              </a:ext>
            </a:extLst>
          </p:cNvPr>
          <p:cNvSpPr>
            <a:spLocks noGrp="1"/>
          </p:cNvSpPr>
          <p:nvPr>
            <p:ph idx="1"/>
          </p:nvPr>
        </p:nvSpPr>
        <p:spPr>
          <a:xfrm>
            <a:off x="269421" y="938893"/>
            <a:ext cx="8605157" cy="4012563"/>
          </a:xfrm>
        </p:spPr>
        <p:txBody>
          <a:bodyPr/>
          <a:lstStyle/>
          <a:p>
            <a:r>
              <a:rPr lang="es-CL" sz="1100" dirty="0"/>
              <a:t>Se crea Mesa para la integración y análisis de los Protocolos de Denuncia e Investigación, Protocolos de Prevención. </a:t>
            </a:r>
          </a:p>
          <a:p>
            <a:endParaRPr lang="es-CL" sz="1100" dirty="0"/>
          </a:p>
          <a:p>
            <a:r>
              <a:rPr lang="es-CL" sz="1100" dirty="0"/>
              <a:t>Esta consta de integrantes con derecho a voz y voto, según consta en Resolución </a:t>
            </a:r>
            <a:r>
              <a:rPr lang="es-CL" sz="1100" dirty="0" err="1"/>
              <a:t>N°</a:t>
            </a:r>
            <a:r>
              <a:rPr lang="es-CL" sz="1100" dirty="0"/>
              <a:t> 4878, en base a propuesta instruida por MINSAL.</a:t>
            </a:r>
          </a:p>
          <a:p>
            <a:endParaRPr lang="es-CL" sz="1100" dirty="0"/>
          </a:p>
          <a:p>
            <a:pPr algn="l"/>
            <a:r>
              <a:rPr lang="es-ES" sz="1100" b="1" i="0" dirty="0">
                <a:solidFill>
                  <a:srgbClr val="000000"/>
                </a:solidFill>
                <a:effectLst/>
              </a:rPr>
              <a:t>Integrantes con derecho a voto:</a:t>
            </a:r>
          </a:p>
          <a:p>
            <a:pPr algn="l"/>
            <a:endParaRPr lang="es-ES" sz="1100" b="0" i="0" dirty="0">
              <a:solidFill>
                <a:srgbClr val="000000"/>
              </a:solidFill>
              <a:effectLst/>
            </a:endParaRPr>
          </a:p>
          <a:p>
            <a:pPr algn="l"/>
            <a:r>
              <a:rPr lang="es-ES" sz="1100" b="0" i="0" dirty="0">
                <a:solidFill>
                  <a:srgbClr val="000000"/>
                </a:solidFill>
                <a:effectLst/>
              </a:rPr>
              <a:t>· Representante de la Autoridad, o a quien designe</a:t>
            </a:r>
          </a:p>
          <a:p>
            <a:pPr algn="l"/>
            <a:r>
              <a:rPr lang="es-ES" sz="1100" b="0" i="0" dirty="0">
                <a:solidFill>
                  <a:srgbClr val="000000"/>
                </a:solidFill>
                <a:effectLst/>
              </a:rPr>
              <a:t>· Jefatura Unidad Desarrollo de las Personas, o quien subrogue</a:t>
            </a:r>
          </a:p>
          <a:p>
            <a:pPr algn="l"/>
            <a:r>
              <a:rPr lang="es-ES" sz="1100" b="0" i="0" dirty="0">
                <a:solidFill>
                  <a:srgbClr val="000000"/>
                </a:solidFill>
                <a:effectLst/>
              </a:rPr>
              <a:t>· Encargada/o de Género</a:t>
            </a:r>
          </a:p>
          <a:p>
            <a:pPr algn="l"/>
            <a:r>
              <a:rPr lang="es-ES" sz="1100" b="0" i="0" dirty="0">
                <a:solidFill>
                  <a:srgbClr val="000000"/>
                </a:solidFill>
                <a:effectLst/>
              </a:rPr>
              <a:t>· Un Representante gremio AFUSSAV</a:t>
            </a:r>
          </a:p>
          <a:p>
            <a:pPr algn="l"/>
            <a:r>
              <a:rPr lang="es-ES" sz="1100" b="0" i="0" dirty="0">
                <a:solidFill>
                  <a:srgbClr val="000000"/>
                </a:solidFill>
                <a:effectLst/>
              </a:rPr>
              <a:t>· Un Representante gremio AFATS FENATS</a:t>
            </a:r>
          </a:p>
          <a:p>
            <a:pPr algn="l"/>
            <a:endParaRPr lang="es-ES" sz="1100" b="0" i="0" dirty="0">
              <a:solidFill>
                <a:srgbClr val="000000"/>
              </a:solidFill>
              <a:effectLst/>
            </a:endParaRPr>
          </a:p>
          <a:p>
            <a:pPr algn="l"/>
            <a:r>
              <a:rPr lang="es-ES" sz="1100" b="1" i="0" dirty="0">
                <a:solidFill>
                  <a:srgbClr val="000000"/>
                </a:solidFill>
                <a:effectLst/>
              </a:rPr>
              <a:t>Integrantes con derecho a voz:</a:t>
            </a:r>
          </a:p>
          <a:p>
            <a:pPr algn="l"/>
            <a:endParaRPr lang="es-ES" sz="1100" b="1" i="0" dirty="0">
              <a:solidFill>
                <a:srgbClr val="000000"/>
              </a:solidFill>
              <a:effectLst/>
            </a:endParaRPr>
          </a:p>
          <a:p>
            <a:pPr algn="l"/>
            <a:r>
              <a:rPr lang="es-ES" sz="1100" b="0" i="0" dirty="0">
                <a:solidFill>
                  <a:srgbClr val="000000"/>
                </a:solidFill>
                <a:effectLst/>
              </a:rPr>
              <a:t>· Jefatura Unidad de Higiene y Seguridad</a:t>
            </a:r>
          </a:p>
          <a:p>
            <a:pPr algn="l"/>
            <a:r>
              <a:rPr lang="es-ES" sz="1100" b="0" i="0" dirty="0">
                <a:solidFill>
                  <a:srgbClr val="000000"/>
                </a:solidFill>
                <a:effectLst/>
              </a:rPr>
              <a:t>· Referente VALS</a:t>
            </a:r>
          </a:p>
          <a:p>
            <a:pPr algn="l"/>
            <a:r>
              <a:rPr lang="es-ES" sz="1100" b="0" i="0" dirty="0">
                <a:solidFill>
                  <a:srgbClr val="000000"/>
                </a:solidFill>
                <a:effectLst/>
              </a:rPr>
              <a:t>· Un integrante del Comité Paritario mayoritario</a:t>
            </a:r>
          </a:p>
          <a:p>
            <a:endParaRPr lang="es-CL" dirty="0"/>
          </a:p>
        </p:txBody>
      </p:sp>
      <p:sp>
        <p:nvSpPr>
          <p:cNvPr id="4" name="Marcador de número de diapositiva 3">
            <a:extLst>
              <a:ext uri="{FF2B5EF4-FFF2-40B4-BE49-F238E27FC236}">
                <a16:creationId xmlns:a16="http://schemas.microsoft.com/office/drawing/2014/main" xmlns="" id="{0A903FFB-7CDA-1B64-197F-A57B032D26CE}"/>
              </a:ext>
            </a:extLst>
          </p:cNvPr>
          <p:cNvSpPr>
            <a:spLocks noGrp="1"/>
          </p:cNvSpPr>
          <p:nvPr>
            <p:ph type="sldNum" sz="quarter" idx="12"/>
          </p:nvPr>
        </p:nvSpPr>
        <p:spPr/>
        <p:txBody>
          <a:bodyPr/>
          <a:lstStyle/>
          <a:p>
            <a:fld id="{758EF458-5B7C-9F44-BB09-A6316498C081}" type="slidenum">
              <a:rPr lang="es-ES" smtClean="0"/>
              <a:pPr/>
              <a:t>3</a:t>
            </a:fld>
            <a:endParaRPr lang="es-ES"/>
          </a:p>
        </p:txBody>
      </p:sp>
    </p:spTree>
    <p:extLst>
      <p:ext uri="{BB962C8B-B14F-4D97-AF65-F5344CB8AC3E}">
        <p14:creationId xmlns:p14="http://schemas.microsoft.com/office/powerpoint/2010/main" val="3981869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191D4C-0224-AE92-9589-1201D519C496}"/>
              </a:ext>
            </a:extLst>
          </p:cNvPr>
          <p:cNvSpPr>
            <a:spLocks noGrp="1"/>
          </p:cNvSpPr>
          <p:nvPr>
            <p:ph type="title"/>
          </p:nvPr>
        </p:nvSpPr>
        <p:spPr>
          <a:xfrm>
            <a:off x="457200" y="1607127"/>
            <a:ext cx="7966364" cy="2528454"/>
          </a:xfrm>
        </p:spPr>
        <p:txBody>
          <a:bodyPr/>
          <a:lstStyle/>
          <a:p>
            <a:pPr algn="ctr"/>
            <a:r>
              <a:rPr lang="es-CL" sz="2800" dirty="0"/>
              <a:t>¿Qué acciones se han realizado en el ámbito preventivo?</a:t>
            </a:r>
            <a:endParaRPr lang="es-MX" sz="2800" dirty="0"/>
          </a:p>
        </p:txBody>
      </p:sp>
      <p:sp>
        <p:nvSpPr>
          <p:cNvPr id="4" name="Marcador de número de diapositiva 3">
            <a:extLst>
              <a:ext uri="{FF2B5EF4-FFF2-40B4-BE49-F238E27FC236}">
                <a16:creationId xmlns:a16="http://schemas.microsoft.com/office/drawing/2014/main" xmlns="" id="{8736C02B-3992-7ED1-E828-92062A946857}"/>
              </a:ext>
            </a:extLst>
          </p:cNvPr>
          <p:cNvSpPr>
            <a:spLocks noGrp="1"/>
          </p:cNvSpPr>
          <p:nvPr>
            <p:ph type="sldNum" sz="quarter" idx="12"/>
          </p:nvPr>
        </p:nvSpPr>
        <p:spPr/>
        <p:txBody>
          <a:bodyPr/>
          <a:lstStyle/>
          <a:p>
            <a:fld id="{758EF458-5B7C-9F44-BB09-A6316498C081}" type="slidenum">
              <a:rPr lang="es-ES" smtClean="0"/>
              <a:pPr/>
              <a:t>4</a:t>
            </a:fld>
            <a:endParaRPr lang="es-ES"/>
          </a:p>
        </p:txBody>
      </p:sp>
    </p:spTree>
    <p:extLst>
      <p:ext uri="{BB962C8B-B14F-4D97-AF65-F5344CB8AC3E}">
        <p14:creationId xmlns:p14="http://schemas.microsoft.com/office/powerpoint/2010/main" val="131622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E78F27-F1BB-47A7-F313-8B4BE17851F2}"/>
              </a:ext>
            </a:extLst>
          </p:cNvPr>
          <p:cNvSpPr>
            <a:spLocks noGrp="1"/>
          </p:cNvSpPr>
          <p:nvPr>
            <p:ph type="title"/>
          </p:nvPr>
        </p:nvSpPr>
        <p:spPr>
          <a:xfrm>
            <a:off x="457200" y="219040"/>
            <a:ext cx="6442263" cy="408170"/>
          </a:xfrm>
        </p:spPr>
        <p:txBody>
          <a:bodyPr/>
          <a:lstStyle/>
          <a:p>
            <a:r>
              <a:rPr lang="es-CL" dirty="0"/>
              <a:t>Acciones Preventivas</a:t>
            </a:r>
          </a:p>
        </p:txBody>
      </p:sp>
      <p:sp>
        <p:nvSpPr>
          <p:cNvPr id="3" name="Marcador de contenido 2">
            <a:extLst>
              <a:ext uri="{FF2B5EF4-FFF2-40B4-BE49-F238E27FC236}">
                <a16:creationId xmlns:a16="http://schemas.microsoft.com/office/drawing/2014/main" xmlns="" id="{CD54E1DF-D549-C73A-3DE8-68D5698B3CA3}"/>
              </a:ext>
            </a:extLst>
          </p:cNvPr>
          <p:cNvSpPr>
            <a:spLocks noGrp="1"/>
          </p:cNvSpPr>
          <p:nvPr>
            <p:ph idx="1"/>
          </p:nvPr>
        </p:nvSpPr>
        <p:spPr>
          <a:xfrm>
            <a:off x="457200" y="1126150"/>
            <a:ext cx="4114800" cy="3468473"/>
          </a:xfrm>
        </p:spPr>
        <p:txBody>
          <a:bodyPr/>
          <a:lstStyle/>
          <a:p>
            <a:pPr algn="just"/>
            <a:r>
              <a:rPr lang="es-CL" sz="1050" dirty="0">
                <a:effectLst/>
                <a:latin typeface="Aptos" panose="020B0004020202020204" pitchFamily="34" charset="0"/>
                <a:ea typeface="Times New Roman" panose="02020603050405020304" pitchFamily="18" charset="0"/>
                <a:cs typeface="Aptos" panose="020B0004020202020204" pitchFamily="34" charset="0"/>
              </a:rPr>
              <a:t>Durante el segundo semestre del año 2024, </a:t>
            </a:r>
            <a:r>
              <a:rPr lang="es-CL" sz="1050" dirty="0">
                <a:latin typeface="Aptos" panose="020B0004020202020204" pitchFamily="34" charset="0"/>
                <a:ea typeface="Times New Roman" panose="02020603050405020304" pitchFamily="18" charset="0"/>
                <a:cs typeface="Aptos" panose="020B0004020202020204" pitchFamily="34" charset="0"/>
              </a:rPr>
              <a:t>d</a:t>
            </a:r>
            <a:r>
              <a:rPr lang="es-CL" sz="1050" dirty="0">
                <a:effectLst/>
                <a:latin typeface="Aptos" panose="020B0004020202020204" pitchFamily="34" charset="0"/>
                <a:ea typeface="Times New Roman" panose="02020603050405020304" pitchFamily="18" charset="0"/>
                <a:cs typeface="Aptos" panose="020B0004020202020204" pitchFamily="34" charset="0"/>
              </a:rPr>
              <a:t>esde Gabinete y Unidad de Desarrollo de las Personas se gestionaron sensibilizaciones presenciales en distintas oficinas de nuestra región, proceso que continua en curso. Particularmente, en el Edificio Institucional se contó con la presencia del SEREMI del Trabajo Miguel Toledo, y de la SEREMI de la Mujer y Equidad de Género, Camila Lazo.</a:t>
            </a:r>
            <a:endParaRPr lang="es-CL" sz="1050" dirty="0">
              <a:effectLst/>
              <a:latin typeface="Aptos" panose="020B0004020202020204" pitchFamily="34" charset="0"/>
              <a:ea typeface="Aptos" panose="020B0004020202020204" pitchFamily="34" charset="0"/>
              <a:cs typeface="Aptos" panose="020B0004020202020204" pitchFamily="34" charset="0"/>
            </a:endParaRPr>
          </a:p>
          <a:p>
            <a:endParaRPr lang="es-CL" dirty="0"/>
          </a:p>
        </p:txBody>
      </p:sp>
      <p:sp>
        <p:nvSpPr>
          <p:cNvPr id="4" name="Marcador de contenido 3">
            <a:extLst>
              <a:ext uri="{FF2B5EF4-FFF2-40B4-BE49-F238E27FC236}">
                <a16:creationId xmlns:a16="http://schemas.microsoft.com/office/drawing/2014/main" xmlns="" id="{08D500D4-DFE2-3365-92F3-6A1F588208FB}"/>
              </a:ext>
            </a:extLst>
          </p:cNvPr>
          <p:cNvSpPr>
            <a:spLocks noGrp="1"/>
          </p:cNvSpPr>
          <p:nvPr>
            <p:ph idx="14"/>
          </p:nvPr>
        </p:nvSpPr>
        <p:spPr>
          <a:xfrm>
            <a:off x="4646633" y="762477"/>
            <a:ext cx="3965533" cy="3394472"/>
          </a:xfrm>
        </p:spPr>
        <p:txBody>
          <a:bodyPr/>
          <a:lstStyle/>
          <a:p>
            <a:pPr algn="just"/>
            <a:r>
              <a:rPr lang="es-CL" sz="1000" dirty="0">
                <a:latin typeface="Aptos" panose="020B0004020202020204" pitchFamily="34" charset="0"/>
                <a:ea typeface="Aptos" panose="020B0004020202020204" pitchFamily="34" charset="0"/>
                <a:cs typeface="Aptos" panose="020B0004020202020204" pitchFamily="34" charset="0"/>
              </a:rPr>
              <a:t>La Unidad de Desarrollo de las Personas, a través de su referente VALS, </a:t>
            </a:r>
            <a:r>
              <a:rPr lang="es-CL" sz="1000" dirty="0">
                <a:effectLst/>
                <a:latin typeface="Aptos" panose="020B0004020202020204" pitchFamily="34" charset="0"/>
                <a:ea typeface="Aptos" panose="020B0004020202020204" pitchFamily="34" charset="0"/>
                <a:cs typeface="Aptos" panose="020B0004020202020204" pitchFamily="34" charset="0"/>
              </a:rPr>
              <a:t>ha realizado acciones de sensibilización presencial en distintas oficinas de la región, entre las cuales se encuentran: Edificio Instituciona</a:t>
            </a:r>
            <a:r>
              <a:rPr lang="es-CL" sz="1000" dirty="0">
                <a:latin typeface="Aptos" panose="020B0004020202020204" pitchFamily="34" charset="0"/>
                <a:ea typeface="Aptos" panose="020B0004020202020204" pitchFamily="34" charset="0"/>
                <a:cs typeface="Aptos" panose="020B0004020202020204" pitchFamily="34" charset="0"/>
              </a:rPr>
              <a:t>l, </a:t>
            </a:r>
            <a:r>
              <a:rPr lang="es-CL" sz="1000" dirty="0">
                <a:effectLst/>
                <a:latin typeface="Aptos" panose="020B0004020202020204" pitchFamily="34" charset="0"/>
                <a:ea typeface="Aptos" panose="020B0004020202020204" pitchFamily="34" charset="0"/>
                <a:cs typeface="Aptos" panose="020B0004020202020204" pitchFamily="34" charset="0"/>
              </a:rPr>
              <a:t> Oficina Provincial San Antonio (más COMPIN) , Oficina Provincial Aconcagua (más COMPIN), Oficina Provincial Marga </a:t>
            </a:r>
            <a:r>
              <a:rPr lang="es-CL" sz="1000" dirty="0" err="1">
                <a:effectLst/>
                <a:latin typeface="Aptos" panose="020B0004020202020204" pitchFamily="34" charset="0"/>
                <a:ea typeface="Aptos" panose="020B0004020202020204" pitchFamily="34" charset="0"/>
                <a:cs typeface="Aptos" panose="020B0004020202020204" pitchFamily="34" charset="0"/>
              </a:rPr>
              <a:t>Marga</a:t>
            </a:r>
            <a:r>
              <a:rPr lang="es-CL" sz="1000" dirty="0">
                <a:effectLst/>
                <a:latin typeface="Aptos" panose="020B0004020202020204" pitchFamily="34" charset="0"/>
                <a:ea typeface="Aptos" panose="020B0004020202020204" pitchFamily="34" charset="0"/>
                <a:cs typeface="Aptos" panose="020B0004020202020204" pitchFamily="34" charset="0"/>
              </a:rPr>
              <a:t>, Laboratorio Quilpué, Oficina Territorial Viña del Mar, COMPIN Viña del Mar y Contraloría Médica Centralizada. </a:t>
            </a:r>
            <a:r>
              <a:rPr lang="es-CL" sz="1000" b="1" dirty="0">
                <a:effectLst/>
                <a:latin typeface="Aptos" panose="020B0004020202020204" pitchFamily="34" charset="0"/>
                <a:ea typeface="Aptos" panose="020B0004020202020204" pitchFamily="34" charset="0"/>
                <a:cs typeface="Aptos" panose="020B0004020202020204" pitchFamily="34" charset="0"/>
              </a:rPr>
              <a:t>También se hizo de forma virtual para la Oficina  Isla de Pascua. </a:t>
            </a:r>
          </a:p>
          <a:p>
            <a:endParaRPr lang="es-CL" dirty="0"/>
          </a:p>
        </p:txBody>
      </p:sp>
      <p:sp>
        <p:nvSpPr>
          <p:cNvPr id="5" name="Marcador de número de diapositiva 4">
            <a:extLst>
              <a:ext uri="{FF2B5EF4-FFF2-40B4-BE49-F238E27FC236}">
                <a16:creationId xmlns:a16="http://schemas.microsoft.com/office/drawing/2014/main" xmlns="" id="{30A9C40D-4FF8-5DF2-E359-F92D4F73B498}"/>
              </a:ext>
            </a:extLst>
          </p:cNvPr>
          <p:cNvSpPr>
            <a:spLocks noGrp="1"/>
          </p:cNvSpPr>
          <p:nvPr>
            <p:ph type="sldNum" sz="quarter" idx="12"/>
          </p:nvPr>
        </p:nvSpPr>
        <p:spPr/>
        <p:txBody>
          <a:bodyPr/>
          <a:lstStyle/>
          <a:p>
            <a:fld id="{758EF458-5B7C-9F44-BB09-A6316498C081}" type="slidenum">
              <a:rPr lang="es-ES" smtClean="0"/>
              <a:pPr/>
              <a:t>5</a:t>
            </a:fld>
            <a:endParaRPr lang="es-ES"/>
          </a:p>
        </p:txBody>
      </p:sp>
      <p:sp>
        <p:nvSpPr>
          <p:cNvPr id="6" name="CuadroTexto 5">
            <a:extLst>
              <a:ext uri="{FF2B5EF4-FFF2-40B4-BE49-F238E27FC236}">
                <a16:creationId xmlns:a16="http://schemas.microsoft.com/office/drawing/2014/main" xmlns="" id="{CD1A0C6A-B2C6-260F-FC35-F6D7FA1A721D}"/>
              </a:ext>
            </a:extLst>
          </p:cNvPr>
          <p:cNvSpPr txBox="1"/>
          <p:nvPr/>
        </p:nvSpPr>
        <p:spPr>
          <a:xfrm>
            <a:off x="457200" y="708747"/>
            <a:ext cx="4040166" cy="369332"/>
          </a:xfrm>
          <a:prstGeom prst="rect">
            <a:avLst/>
          </a:prstGeom>
          <a:noFill/>
        </p:spPr>
        <p:txBody>
          <a:bodyPr wrap="square">
            <a:spAutoFit/>
          </a:bodyPr>
          <a:lstStyle/>
          <a:p>
            <a:r>
              <a:rPr lang="es-MX" b="1" dirty="0">
                <a:solidFill>
                  <a:schemeClr val="tx2">
                    <a:lumMod val="75000"/>
                    <a:lumOff val="25000"/>
                  </a:schemeClr>
                </a:solidFill>
              </a:rPr>
              <a:t>Sensibilizaciones presenciales</a:t>
            </a:r>
            <a:endParaRPr lang="es-CL" b="1" dirty="0"/>
          </a:p>
        </p:txBody>
      </p:sp>
      <p:pic>
        <p:nvPicPr>
          <p:cNvPr id="7" name="Imagen 6" descr="Grupo de personas posando para una foto&#10;&#10;Descripción generada automáticamente">
            <a:extLst>
              <a:ext uri="{FF2B5EF4-FFF2-40B4-BE49-F238E27FC236}">
                <a16:creationId xmlns:a16="http://schemas.microsoft.com/office/drawing/2014/main" xmlns="" id="{F85611FD-3DE3-32C9-7AB3-3652F9BA7F57}"/>
              </a:ext>
            </a:extLst>
          </p:cNvPr>
          <p:cNvPicPr>
            <a:picLocks noChangeAspect="1"/>
          </p:cNvPicPr>
          <p:nvPr/>
        </p:nvPicPr>
        <p:blipFill>
          <a:blip r:embed="rId2">
            <a:extLst>
              <a:ext uri="{28A0092B-C50C-407E-A947-70E740481C1C}">
                <a14:useLocalDpi xmlns:a14="http://schemas.microsoft.com/office/drawing/2010/main" val="0"/>
              </a:ext>
            </a:extLst>
          </a:blip>
          <a:srcRect r="12256" b="11776"/>
          <a:stretch/>
        </p:blipFill>
        <p:spPr>
          <a:xfrm>
            <a:off x="554595" y="2268961"/>
            <a:ext cx="3965533" cy="1887988"/>
          </a:xfrm>
          <a:prstGeom prst="rect">
            <a:avLst/>
          </a:prstGeom>
        </p:spPr>
      </p:pic>
      <p:pic>
        <p:nvPicPr>
          <p:cNvPr id="8" name="Imagen 7" descr="Una persona parado en un aeropuerto&#10;&#10;Descripción generada automáticamente con confianza media">
            <a:extLst>
              <a:ext uri="{FF2B5EF4-FFF2-40B4-BE49-F238E27FC236}">
                <a16:creationId xmlns:a16="http://schemas.microsoft.com/office/drawing/2014/main" xmlns="" id="{1AE21EE8-1C90-8865-DFB5-CBF297C2A846}"/>
              </a:ext>
            </a:extLst>
          </p:cNvPr>
          <p:cNvPicPr>
            <a:picLocks noChangeAspect="1"/>
          </p:cNvPicPr>
          <p:nvPr/>
        </p:nvPicPr>
        <p:blipFill>
          <a:blip r:embed="rId3">
            <a:extLst>
              <a:ext uri="{28A0092B-C50C-407E-A947-70E740481C1C}">
                <a14:useLocalDpi xmlns:a14="http://schemas.microsoft.com/office/drawing/2010/main" val="0"/>
              </a:ext>
            </a:extLst>
          </a:blip>
          <a:srcRect l="-2715" t="30797" r="4631" b="42622"/>
          <a:stretch/>
        </p:blipFill>
        <p:spPr>
          <a:xfrm>
            <a:off x="4893375" y="2273926"/>
            <a:ext cx="3592286" cy="1883023"/>
          </a:xfrm>
          <a:prstGeom prst="rect">
            <a:avLst/>
          </a:prstGeom>
        </p:spPr>
      </p:pic>
    </p:spTree>
    <p:extLst>
      <p:ext uri="{BB962C8B-B14F-4D97-AF65-F5344CB8AC3E}">
        <p14:creationId xmlns:p14="http://schemas.microsoft.com/office/powerpoint/2010/main" val="130537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3123BC0-67E0-0248-E25A-7DF1FA74D3C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xmlns="" id="{DD52BBD5-FB3B-0A5B-5333-B81A7071E84F}"/>
              </a:ext>
            </a:extLst>
          </p:cNvPr>
          <p:cNvSpPr>
            <a:spLocks noGrp="1"/>
          </p:cNvSpPr>
          <p:nvPr>
            <p:ph type="title"/>
          </p:nvPr>
        </p:nvSpPr>
        <p:spPr>
          <a:xfrm>
            <a:off x="363330" y="271450"/>
            <a:ext cx="7376413" cy="408170"/>
          </a:xfrm>
        </p:spPr>
        <p:txBody>
          <a:bodyPr/>
          <a:lstStyle/>
          <a:p>
            <a:r>
              <a:rPr lang="es-CL" sz="1200" dirty="0">
                <a:effectLst/>
                <a:latin typeface="Aptos" panose="020B0004020202020204" pitchFamily="34" charset="0"/>
                <a:ea typeface="Aptos" panose="020B0004020202020204" pitchFamily="34" charset="0"/>
                <a:cs typeface="Aptos" panose="020B0004020202020204" pitchFamily="34" charset="0"/>
              </a:rPr>
              <a:t>Hasta ahora, se han sensibilizado 213 personas según consta registro de asistencia. </a:t>
            </a:r>
            <a:endParaRPr lang="es-CL" sz="1200" dirty="0"/>
          </a:p>
        </p:txBody>
      </p:sp>
      <p:sp>
        <p:nvSpPr>
          <p:cNvPr id="4" name="Marcador de número de diapositiva 3">
            <a:extLst>
              <a:ext uri="{FF2B5EF4-FFF2-40B4-BE49-F238E27FC236}">
                <a16:creationId xmlns:a16="http://schemas.microsoft.com/office/drawing/2014/main" xmlns="" id="{79F4C40E-732A-F819-608A-BC823ED34B73}"/>
              </a:ext>
            </a:extLst>
          </p:cNvPr>
          <p:cNvSpPr>
            <a:spLocks noGrp="1"/>
          </p:cNvSpPr>
          <p:nvPr>
            <p:ph type="sldNum" sz="quarter" idx="12"/>
          </p:nvPr>
        </p:nvSpPr>
        <p:spPr>
          <a:xfrm>
            <a:off x="6829644" y="4737909"/>
            <a:ext cx="2133600" cy="213547"/>
          </a:xfrm>
          <a:prstGeom prst="rect">
            <a:avLst/>
          </a:prstGeom>
        </p:spPr>
        <p:txBody>
          <a:bodyPr/>
          <a:lstStyle/>
          <a:p>
            <a:fld id="{758EF458-5B7C-9F44-BB09-A6316498C081}" type="slidenum">
              <a:rPr lang="es-ES" smtClean="0"/>
              <a:pPr/>
              <a:t>6</a:t>
            </a:fld>
            <a:endParaRPr lang="es-ES"/>
          </a:p>
        </p:txBody>
      </p:sp>
      <p:graphicFrame>
        <p:nvGraphicFramePr>
          <p:cNvPr id="3" name="Tabla 2">
            <a:extLst>
              <a:ext uri="{FF2B5EF4-FFF2-40B4-BE49-F238E27FC236}">
                <a16:creationId xmlns:a16="http://schemas.microsoft.com/office/drawing/2014/main" xmlns="" id="{8DF504B1-6622-994D-3A96-BFF9D8C6406E}"/>
              </a:ext>
            </a:extLst>
          </p:cNvPr>
          <p:cNvGraphicFramePr>
            <a:graphicFrameLocks noGrp="1"/>
          </p:cNvGraphicFramePr>
          <p:nvPr>
            <p:extLst>
              <p:ext uri="{D42A27DB-BD31-4B8C-83A1-F6EECF244321}">
                <p14:modId xmlns:p14="http://schemas.microsoft.com/office/powerpoint/2010/main" val="2792633896"/>
              </p:ext>
            </p:extLst>
          </p:nvPr>
        </p:nvGraphicFramePr>
        <p:xfrm>
          <a:off x="595747" y="626712"/>
          <a:ext cx="6026726" cy="4004251"/>
        </p:xfrm>
        <a:graphic>
          <a:graphicData uri="http://schemas.openxmlformats.org/drawingml/2006/table">
            <a:tbl>
              <a:tblPr/>
              <a:tblGrid>
                <a:gridCol w="2963557">
                  <a:extLst>
                    <a:ext uri="{9D8B030D-6E8A-4147-A177-3AD203B41FA5}">
                      <a16:colId xmlns:a16="http://schemas.microsoft.com/office/drawing/2014/main" xmlns="" val="2499209281"/>
                    </a:ext>
                  </a:extLst>
                </a:gridCol>
                <a:gridCol w="664101">
                  <a:extLst>
                    <a:ext uri="{9D8B030D-6E8A-4147-A177-3AD203B41FA5}">
                      <a16:colId xmlns:a16="http://schemas.microsoft.com/office/drawing/2014/main" xmlns="" val="3545027368"/>
                    </a:ext>
                  </a:extLst>
                </a:gridCol>
                <a:gridCol w="1199534">
                  <a:extLst>
                    <a:ext uri="{9D8B030D-6E8A-4147-A177-3AD203B41FA5}">
                      <a16:colId xmlns:a16="http://schemas.microsoft.com/office/drawing/2014/main" xmlns="" val="1820178426"/>
                    </a:ext>
                  </a:extLst>
                </a:gridCol>
                <a:gridCol w="1199534">
                  <a:extLst>
                    <a:ext uri="{9D8B030D-6E8A-4147-A177-3AD203B41FA5}">
                      <a16:colId xmlns:a16="http://schemas.microsoft.com/office/drawing/2014/main" xmlns="" val="899414110"/>
                    </a:ext>
                  </a:extLst>
                </a:gridCol>
              </a:tblGrid>
              <a:tr h="249767">
                <a:tc gridSpan="4">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ES" sz="900" b="1" u="none" strike="noStrike" dirty="0">
                          <a:effectLst/>
                        </a:rPr>
                        <a:t>PROCESOS DE SENSIBILIZACIÓN EN MATERIAS DE LEY KARIN, DESDE AGOSTO 2024 A LA FECHA - SEREMI DE SALUD REGIÓN DE VALPARAÍSO</a:t>
                      </a:r>
                      <a:endParaRPr lang="es-ES" sz="900" b="1"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hMerge="1">
                  <a:txBody>
                    <a:bodyPr/>
                    <a:lstStyle/>
                    <a:p>
                      <a:endParaRPr lang="es-CL"/>
                    </a:p>
                  </a:txBody>
                  <a:tcPr>
                    <a:lnL w="12700" cap="flat" cmpd="sng" algn="ctr">
                      <a:solidFill>
                        <a:sysClr val="window" lastClr="FFFFFF"/>
                      </a:solidFill>
                      <a:prstDash val="solid"/>
                      <a:round/>
                      <a:headEnd type="none" w="med" len="med"/>
                      <a:tailEnd type="none" w="med" len="med"/>
                    </a:lnL>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2610139130"/>
                  </a:ext>
                </a:extLst>
              </a:tr>
              <a:tr h="293090">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b="1" u="none" strike="noStrike" dirty="0">
                          <a:effectLst/>
                        </a:rPr>
                        <a:t>REPSONSABLE</a:t>
                      </a:r>
                      <a:endParaRPr lang="es-CL" sz="900" b="1"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b="1" u="none" strike="noStrike" dirty="0">
                          <a:effectLst/>
                        </a:rPr>
                        <a:t>FECHA </a:t>
                      </a:r>
                      <a:endParaRPr lang="es-CL" sz="900" b="1" i="0" u="none" strike="noStrike" dirty="0">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b="1" u="none" strike="noStrike" dirty="0">
                          <a:effectLst/>
                        </a:rPr>
                        <a:t>LUGAR</a:t>
                      </a:r>
                      <a:endParaRPr lang="es-CL" sz="900" b="1"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b="1" u="none" strike="noStrike" dirty="0" err="1">
                          <a:effectLst/>
                        </a:rPr>
                        <a:t>N°</a:t>
                      </a:r>
                      <a:r>
                        <a:rPr lang="es-CL" sz="900" b="1" u="none" strike="noStrike" dirty="0">
                          <a:effectLst/>
                        </a:rPr>
                        <a:t> FUNCIONARIOS SENSIBILIZADOS</a:t>
                      </a:r>
                      <a:endParaRPr lang="es-CL" sz="900" b="1"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2184093624"/>
                  </a:ext>
                </a:extLst>
              </a:tr>
              <a:tr h="293090">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ES" sz="900" u="none" strike="noStrike" dirty="0">
                          <a:effectLst/>
                        </a:rPr>
                        <a:t>SEREMI de Salud + SEREMI del Trabajo</a:t>
                      </a:r>
                      <a:endParaRPr lang="es-ES"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a:effectLst/>
                        </a:rPr>
                        <a:t>19 DE JULIO 2024</a:t>
                      </a:r>
                      <a:endParaRPr lang="es-CL" sz="900" b="0" i="0" u="none" strike="noStrike">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EDIFICIO INSTITUCIONAL</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a:effectLst/>
                        </a:rPr>
                        <a:t>22</a:t>
                      </a:r>
                      <a:endParaRPr lang="es-CL" sz="900" b="0" i="0" u="none" strike="noStrike">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2286406517"/>
                  </a:ext>
                </a:extLst>
              </a:tr>
              <a:tr h="373193">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ES" sz="900" u="none" strike="noStrike" dirty="0">
                          <a:effectLst/>
                        </a:rPr>
                        <a:t>SEREMI de Salud + SEREMI de la Mujer</a:t>
                      </a:r>
                      <a:endParaRPr lang="es-ES"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a:effectLst/>
                        </a:rPr>
                        <a:t>23 DE AGOSTO 2024</a:t>
                      </a:r>
                      <a:endParaRPr lang="es-CL" sz="900" b="0" i="0" u="none" strike="noStrike">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a:effectLst/>
                        </a:rPr>
                        <a:t>EDIFICIO INSTITUCIONAL</a:t>
                      </a:r>
                      <a:endParaRPr lang="es-CL" sz="900" b="0" i="0" u="none" strike="noStrike">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a:effectLst/>
                        </a:rPr>
                        <a:t>28</a:t>
                      </a:r>
                      <a:endParaRPr lang="es-CL" sz="900" b="0" i="0" u="none" strike="noStrike">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1256675997"/>
                  </a:ext>
                </a:extLst>
              </a:tr>
              <a:tr h="373193">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UDP+ SEREMI del Trabajo</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23 DE OCTUBRE 2024</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OFICINA PROVINCIAL SAN ANTONIO</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a:effectLst/>
                        </a:rPr>
                        <a:t>17</a:t>
                      </a:r>
                      <a:endParaRPr lang="es-CL" sz="900" b="0" i="0" u="none" strike="noStrike">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2252816965"/>
                  </a:ext>
                </a:extLst>
              </a:tr>
              <a:tr h="373193">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UDP/Referente VALS</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24 DE OCTUBRE 2024</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OFICINA PROVINCIAL ACONCAGUA</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a:effectLst/>
                        </a:rPr>
                        <a:t>23</a:t>
                      </a:r>
                      <a:endParaRPr lang="es-CL" sz="900" b="0" i="0" u="none" strike="noStrike">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2349904753"/>
                  </a:ext>
                </a:extLst>
              </a:tr>
              <a:tr h="373193">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UDP/Referente VALS</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a:effectLst/>
                        </a:rPr>
                        <a:t>03 DE DICIEMBRE 2024</a:t>
                      </a:r>
                      <a:endParaRPr lang="es-CL" sz="900" b="0" i="0" u="none" strike="noStrike">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a:effectLst/>
                        </a:rPr>
                        <a:t>OFICINA PROVINCIAL MARGA MARGA</a:t>
                      </a:r>
                      <a:endParaRPr lang="es-CL" sz="900" b="0" i="0" u="none" strike="noStrike">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22</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3041456830"/>
                  </a:ext>
                </a:extLst>
              </a:tr>
              <a:tr h="249767">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UDP/Referente VALS</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a:effectLst/>
                        </a:rPr>
                        <a:t>29-ene-25</a:t>
                      </a:r>
                      <a:endParaRPr lang="es-CL" sz="900" b="0" i="0" u="none" strike="noStrike">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a:effectLst/>
                        </a:rPr>
                        <a:t>OFICINA ISLA DE PASCUA</a:t>
                      </a:r>
                      <a:endParaRPr lang="es-CL" sz="900" b="0" i="0" u="none" strike="noStrike">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20</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2786003944"/>
                  </a:ext>
                </a:extLst>
              </a:tr>
              <a:tr h="293090">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UDP/Referente VALS</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a:effectLst/>
                        </a:rPr>
                        <a:t>15 DE ENERO 2025</a:t>
                      </a:r>
                      <a:endParaRPr lang="es-CL" sz="900" b="0" i="0" u="none" strike="noStrike">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LABORATORIO AMBIENTAL QUILPUE</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17</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119524235"/>
                  </a:ext>
                </a:extLst>
              </a:tr>
              <a:tr h="293090">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UDP/Referente VALS</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a:effectLst/>
                        </a:rPr>
                        <a:t>04-feb-25</a:t>
                      </a:r>
                      <a:endParaRPr lang="es-CL" sz="900" b="0" i="0" u="none" strike="noStrike">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ES" sz="900" u="none" strike="noStrike" dirty="0">
                          <a:effectLst/>
                        </a:rPr>
                        <a:t>OFICINA TERRITORIAL VIÑA DEL MAR</a:t>
                      </a:r>
                      <a:endParaRPr lang="es-ES"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20</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2224697044"/>
                  </a:ext>
                </a:extLst>
              </a:tr>
              <a:tr h="196156">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UDP/Referente VALS</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a:effectLst/>
                        </a:rPr>
                        <a:t>05-feb-25</a:t>
                      </a:r>
                      <a:endParaRPr lang="es-CL" sz="900" b="0" i="0" u="none" strike="noStrike">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UDP</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9</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1409972260"/>
                  </a:ext>
                </a:extLst>
              </a:tr>
              <a:tr h="196156">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UDP/Referente VALS</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a:effectLst/>
                        </a:rPr>
                        <a:t>06-feb-25</a:t>
                      </a:r>
                      <a:endParaRPr lang="es-CL" sz="900" b="0" i="0" u="none" strike="noStrike">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a:effectLst/>
                        </a:rPr>
                        <a:t>COMPIN VIÑA, CMC</a:t>
                      </a:r>
                      <a:endParaRPr lang="es-CL" sz="900" b="0" i="0" u="none" strike="noStrike">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ctr"/>
                      <a:r>
                        <a:rPr lang="es-CL" sz="900" u="none" strike="noStrike" dirty="0">
                          <a:effectLst/>
                        </a:rPr>
                        <a:t>35</a:t>
                      </a:r>
                      <a:endParaRPr lang="es-CL" sz="900" b="0" i="0" u="none" strike="noStrike" dirty="0">
                        <a:solidFill>
                          <a:srgbClr val="000000"/>
                        </a:solidFill>
                        <a:effectLst/>
                        <a:latin typeface="Aptos Narrow" panose="020B0004020202020204" pitchFamily="34" charset="0"/>
                      </a:endParaRPr>
                    </a:p>
                  </a:txBody>
                  <a:tcPr marL="3961" marR="3961" marT="3961"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134149387"/>
                  </a:ext>
                </a:extLst>
              </a:tr>
              <a:tr h="249767">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u="none" strike="noStrike" dirty="0">
                          <a:effectLst/>
                        </a:rPr>
                        <a:t> </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l" fontAlgn="b"/>
                      <a:r>
                        <a:rPr lang="es-CL" sz="900" u="none" strike="noStrike" dirty="0">
                          <a:effectLst/>
                        </a:rPr>
                        <a:t> </a:t>
                      </a:r>
                      <a:endParaRPr lang="es-CL" sz="900" b="0" i="0" u="none" strike="noStrike" dirty="0">
                        <a:solidFill>
                          <a:srgbClr val="000000"/>
                        </a:solidFill>
                        <a:effectLst/>
                        <a:latin typeface="Aptos Narrow" panose="020B0004020202020204" pitchFamily="34" charset="0"/>
                      </a:endParaRPr>
                    </a:p>
                  </a:txBody>
                  <a:tcPr marL="3961" marR="3961" marT="3961"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l" fontAlgn="b"/>
                      <a:r>
                        <a:rPr lang="es-CL" sz="900" u="none" strike="noStrike" dirty="0">
                          <a:effectLst/>
                        </a:rPr>
                        <a:t> </a:t>
                      </a:r>
                      <a:r>
                        <a:rPr lang="es-CL" sz="900" b="1" u="none" strike="noStrike" dirty="0">
                          <a:effectLst/>
                        </a:rPr>
                        <a:t>TOTAL FUNCIONARIOS:</a:t>
                      </a:r>
                      <a:endParaRPr lang="es-CL" sz="900" b="1"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tc>
                  <a:txBody>
                    <a:bodyPr/>
                    <a:lstStyle>
                      <a:lvl1pPr marL="0" algn="l" defTabSz="457200" rtl="0" eaLnBrk="1" latinLnBrk="0" hangingPunct="1">
                        <a:defRPr sz="1800" kern="1200">
                          <a:solidFill>
                            <a:schemeClr val="dk1"/>
                          </a:solidFill>
                          <a:latin typeface="Aptos" panose="02110004020202020204"/>
                        </a:defRPr>
                      </a:lvl1pPr>
                      <a:lvl2pPr marL="457200" algn="l" defTabSz="457200" rtl="0" eaLnBrk="1" latinLnBrk="0" hangingPunct="1">
                        <a:defRPr sz="1800" kern="1200">
                          <a:solidFill>
                            <a:schemeClr val="dk1"/>
                          </a:solidFill>
                          <a:latin typeface="Aptos" panose="02110004020202020204"/>
                        </a:defRPr>
                      </a:lvl2pPr>
                      <a:lvl3pPr marL="914400" algn="l" defTabSz="457200" rtl="0" eaLnBrk="1" latinLnBrk="0" hangingPunct="1">
                        <a:defRPr sz="1800" kern="1200">
                          <a:solidFill>
                            <a:schemeClr val="dk1"/>
                          </a:solidFill>
                          <a:latin typeface="Aptos" panose="02110004020202020204"/>
                        </a:defRPr>
                      </a:lvl3pPr>
                      <a:lvl4pPr marL="1371600" algn="l" defTabSz="457200" rtl="0" eaLnBrk="1" latinLnBrk="0" hangingPunct="1">
                        <a:defRPr sz="1800" kern="1200">
                          <a:solidFill>
                            <a:schemeClr val="dk1"/>
                          </a:solidFill>
                          <a:latin typeface="Aptos" panose="02110004020202020204"/>
                        </a:defRPr>
                      </a:lvl4pPr>
                      <a:lvl5pPr marL="1828800" algn="l" defTabSz="457200" rtl="0" eaLnBrk="1" latinLnBrk="0" hangingPunct="1">
                        <a:defRPr sz="1800" kern="1200">
                          <a:solidFill>
                            <a:schemeClr val="dk1"/>
                          </a:solidFill>
                          <a:latin typeface="Aptos" panose="02110004020202020204"/>
                        </a:defRPr>
                      </a:lvl5pPr>
                      <a:lvl6pPr marL="2286000" algn="l" defTabSz="457200" rtl="0" eaLnBrk="1" latinLnBrk="0" hangingPunct="1">
                        <a:defRPr sz="1800" kern="1200">
                          <a:solidFill>
                            <a:schemeClr val="dk1"/>
                          </a:solidFill>
                          <a:latin typeface="Aptos" panose="02110004020202020204"/>
                        </a:defRPr>
                      </a:lvl6pPr>
                      <a:lvl7pPr marL="2743200" algn="l" defTabSz="457200" rtl="0" eaLnBrk="1" latinLnBrk="0" hangingPunct="1">
                        <a:defRPr sz="1800" kern="1200">
                          <a:solidFill>
                            <a:schemeClr val="dk1"/>
                          </a:solidFill>
                          <a:latin typeface="Aptos" panose="02110004020202020204"/>
                        </a:defRPr>
                      </a:lvl7pPr>
                      <a:lvl8pPr marL="3200400" algn="l" defTabSz="457200" rtl="0" eaLnBrk="1" latinLnBrk="0" hangingPunct="1">
                        <a:defRPr sz="1800" kern="1200">
                          <a:solidFill>
                            <a:schemeClr val="dk1"/>
                          </a:solidFill>
                          <a:latin typeface="Aptos" panose="02110004020202020204"/>
                        </a:defRPr>
                      </a:lvl8pPr>
                      <a:lvl9pPr marL="3657600" algn="l" defTabSz="457200" rtl="0" eaLnBrk="1" latinLnBrk="0" hangingPunct="1">
                        <a:defRPr sz="1800" kern="1200">
                          <a:solidFill>
                            <a:schemeClr val="dk1"/>
                          </a:solidFill>
                          <a:latin typeface="Aptos" panose="02110004020202020204"/>
                        </a:defRPr>
                      </a:lvl9pPr>
                    </a:lstStyle>
                    <a:p>
                      <a:pPr algn="ctr" fontAlgn="b"/>
                      <a:r>
                        <a:rPr lang="es-CL" sz="900" b="1" u="none" strike="noStrike" dirty="0">
                          <a:effectLst/>
                        </a:rPr>
                        <a:t>213</a:t>
                      </a:r>
                      <a:endParaRPr lang="es-CL" sz="900" b="1" i="0" u="none" strike="noStrike" dirty="0">
                        <a:solidFill>
                          <a:srgbClr val="000000"/>
                        </a:solidFill>
                        <a:effectLst/>
                        <a:latin typeface="Aptos Narrow" panose="020B0004020202020204" pitchFamily="34" charset="0"/>
                      </a:endParaRPr>
                    </a:p>
                  </a:txBody>
                  <a:tcPr marL="3961" marR="3961" marT="3961"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56082">
                        <a:tint val="20000"/>
                      </a:srgbClr>
                    </a:solidFill>
                  </a:tcPr>
                </a:tc>
                <a:extLst>
                  <a:ext uri="{0D108BD9-81ED-4DB2-BD59-A6C34878D82A}">
                    <a16:rowId xmlns:a16="http://schemas.microsoft.com/office/drawing/2014/main" xmlns="" val="3274234313"/>
                  </a:ext>
                </a:extLst>
              </a:tr>
            </a:tbl>
          </a:graphicData>
        </a:graphic>
      </p:graphicFrame>
      <p:sp>
        <p:nvSpPr>
          <p:cNvPr id="5" name="CuadroTexto 4">
            <a:extLst>
              <a:ext uri="{FF2B5EF4-FFF2-40B4-BE49-F238E27FC236}">
                <a16:creationId xmlns:a16="http://schemas.microsoft.com/office/drawing/2014/main" xmlns="" id="{E06CC158-6293-A9A0-761B-AC69A8388AE5}"/>
              </a:ext>
            </a:extLst>
          </p:cNvPr>
          <p:cNvSpPr txBox="1"/>
          <p:nvPr/>
        </p:nvSpPr>
        <p:spPr>
          <a:xfrm>
            <a:off x="6954982" y="1046018"/>
            <a:ext cx="1205345" cy="1200329"/>
          </a:xfrm>
          <a:prstGeom prst="rect">
            <a:avLst/>
          </a:prstGeom>
          <a:noFill/>
        </p:spPr>
        <p:txBody>
          <a:bodyPr wrap="square" rtlCol="0">
            <a:spAutoFit/>
          </a:bodyPr>
          <a:lstStyle/>
          <a:p>
            <a:r>
              <a:rPr lang="es-CL" dirty="0"/>
              <a:t>Total 2024: </a:t>
            </a:r>
            <a:r>
              <a:rPr lang="es-CL" sz="1800" b="0" i="0" u="none" strike="noStrike" dirty="0">
                <a:solidFill>
                  <a:srgbClr val="000000"/>
                </a:solidFill>
                <a:effectLst/>
                <a:latin typeface="Aptos Narrow" panose="020B0004020202020204" pitchFamily="34" charset="0"/>
              </a:rPr>
              <a:t>112</a:t>
            </a:r>
            <a:r>
              <a:rPr lang="es-CL" dirty="0"/>
              <a:t> </a:t>
            </a:r>
          </a:p>
          <a:p>
            <a:endParaRPr lang="es-CL" dirty="0"/>
          </a:p>
          <a:p>
            <a:endParaRPr lang="es-CL" dirty="0"/>
          </a:p>
        </p:txBody>
      </p:sp>
      <p:sp>
        <p:nvSpPr>
          <p:cNvPr id="7" name="CuadroTexto 6">
            <a:extLst>
              <a:ext uri="{FF2B5EF4-FFF2-40B4-BE49-F238E27FC236}">
                <a16:creationId xmlns:a16="http://schemas.microsoft.com/office/drawing/2014/main" xmlns="" id="{A0853AC2-FDD1-FC73-53B6-4AE255D03CAB}"/>
              </a:ext>
            </a:extLst>
          </p:cNvPr>
          <p:cNvSpPr txBox="1"/>
          <p:nvPr/>
        </p:nvSpPr>
        <p:spPr>
          <a:xfrm>
            <a:off x="6954982" y="3008496"/>
            <a:ext cx="1302327" cy="646331"/>
          </a:xfrm>
          <a:prstGeom prst="rect">
            <a:avLst/>
          </a:prstGeom>
          <a:noFill/>
        </p:spPr>
        <p:txBody>
          <a:bodyPr wrap="square">
            <a:spAutoFit/>
          </a:bodyPr>
          <a:lstStyle/>
          <a:p>
            <a:r>
              <a:rPr lang="es-CL" dirty="0"/>
              <a:t>Total </a:t>
            </a:r>
          </a:p>
          <a:p>
            <a:r>
              <a:rPr lang="es-CL" dirty="0"/>
              <a:t>2025: </a:t>
            </a:r>
            <a:r>
              <a:rPr lang="es-CL" sz="1800" b="0" i="0" u="none" strike="noStrike" dirty="0">
                <a:solidFill>
                  <a:srgbClr val="000000"/>
                </a:solidFill>
                <a:effectLst/>
                <a:latin typeface="Aptos Narrow" panose="020B0004020202020204" pitchFamily="34" charset="0"/>
              </a:rPr>
              <a:t>101</a:t>
            </a:r>
            <a:r>
              <a:rPr lang="es-CL" dirty="0"/>
              <a:t> </a:t>
            </a:r>
          </a:p>
        </p:txBody>
      </p:sp>
    </p:spTree>
    <p:extLst>
      <p:ext uri="{BB962C8B-B14F-4D97-AF65-F5344CB8AC3E}">
        <p14:creationId xmlns:p14="http://schemas.microsoft.com/office/powerpoint/2010/main" val="277491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AD09E3F-AE38-C380-1317-11B26F4BA57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xmlns="" id="{E9F4F304-E0CE-5111-1C24-D155B7EB9D71}"/>
              </a:ext>
            </a:extLst>
          </p:cNvPr>
          <p:cNvSpPr>
            <a:spLocks noGrp="1"/>
          </p:cNvSpPr>
          <p:nvPr>
            <p:ph type="title"/>
          </p:nvPr>
        </p:nvSpPr>
        <p:spPr/>
        <p:txBody>
          <a:bodyPr/>
          <a:lstStyle/>
          <a:p>
            <a:r>
              <a:rPr lang="es-CL" dirty="0"/>
              <a:t>Acciones Preventivas</a:t>
            </a:r>
          </a:p>
        </p:txBody>
      </p:sp>
      <p:sp>
        <p:nvSpPr>
          <p:cNvPr id="3" name="Marcador de contenido 2">
            <a:extLst>
              <a:ext uri="{FF2B5EF4-FFF2-40B4-BE49-F238E27FC236}">
                <a16:creationId xmlns:a16="http://schemas.microsoft.com/office/drawing/2014/main" xmlns="" id="{A9A08B3E-AF4A-0CA0-5AFC-0C1F9F30DAAD}"/>
              </a:ext>
            </a:extLst>
          </p:cNvPr>
          <p:cNvSpPr>
            <a:spLocks noGrp="1"/>
          </p:cNvSpPr>
          <p:nvPr>
            <p:ph idx="1"/>
          </p:nvPr>
        </p:nvSpPr>
        <p:spPr>
          <a:xfrm>
            <a:off x="451104" y="805577"/>
            <a:ext cx="4789632" cy="3799962"/>
          </a:xfrm>
        </p:spPr>
        <p:txBody>
          <a:bodyPr/>
          <a:lstStyle/>
          <a:p>
            <a:pPr marL="0" indent="0" algn="just">
              <a:buNone/>
            </a:pPr>
            <a:r>
              <a:rPr lang="es-CL" sz="1100" dirty="0">
                <a:effectLst/>
                <a:latin typeface="Aptos" panose="020B0004020202020204" pitchFamily="34" charset="0"/>
                <a:ea typeface="Aptos" panose="020B0004020202020204" pitchFamily="34" charset="0"/>
                <a:cs typeface="Aptos" panose="020B0004020202020204" pitchFamily="34" charset="0"/>
              </a:rPr>
              <a:t>En materia preventiva ante la violencia ejercida por terceros,  la Unidad de Desarrollo de Personas, </a:t>
            </a:r>
            <a:r>
              <a:rPr lang="es-CL" sz="1100" dirty="0">
                <a:latin typeface="Aptos" panose="020B0004020202020204" pitchFamily="34" charset="0"/>
                <a:ea typeface="Aptos" panose="020B0004020202020204" pitchFamily="34" charset="0"/>
                <a:cs typeface="Aptos" panose="020B0004020202020204" pitchFamily="34" charset="0"/>
              </a:rPr>
              <a:t>con ayuda del equipo de Comunicaciones, confeccionó un afiche en el que se realce el énfasis preventivo, el resguardo ante la violencia y la responsabilidad de los usuarios en manifestarse de forma respetuosa y libre de todo tipo de violencia, en el mes de Diciembre/2024</a:t>
            </a:r>
            <a:endParaRPr lang="es-CL" sz="1100" dirty="0">
              <a:solidFill>
                <a:srgbClr val="FF0000"/>
              </a:solidFill>
              <a:latin typeface="Aptos" panose="020B0004020202020204" pitchFamily="34" charset="0"/>
              <a:ea typeface="Aptos" panose="020B0004020202020204" pitchFamily="34" charset="0"/>
              <a:cs typeface="Aptos" panose="020B0004020202020204" pitchFamily="34" charset="0"/>
            </a:endParaRPr>
          </a:p>
          <a:p>
            <a:pPr marL="0" indent="0" algn="just">
              <a:buNone/>
            </a:pPr>
            <a:endParaRPr lang="es-CL" sz="1100" dirty="0">
              <a:effectLst/>
              <a:latin typeface="Aptos" panose="020B0004020202020204" pitchFamily="34" charset="0"/>
              <a:ea typeface="Aptos" panose="020B0004020202020204" pitchFamily="34" charset="0"/>
              <a:cs typeface="Aptos" panose="020B0004020202020204" pitchFamily="34" charset="0"/>
            </a:endParaRPr>
          </a:p>
          <a:p>
            <a:pPr marL="0" indent="0" algn="just">
              <a:buNone/>
            </a:pPr>
            <a:r>
              <a:rPr lang="es-CL" sz="1100" dirty="0">
                <a:latin typeface="Aptos" panose="020B0004020202020204" pitchFamily="34" charset="0"/>
                <a:ea typeface="Aptos" panose="020B0004020202020204" pitchFamily="34" charset="0"/>
                <a:cs typeface="Aptos" panose="020B0004020202020204" pitchFamily="34" charset="0"/>
              </a:rPr>
              <a:t>Estos afiches fueron instalados en todas las COMPIN de la región.</a:t>
            </a:r>
            <a:endParaRPr lang="es-CL" sz="1100" dirty="0">
              <a:effectLst/>
              <a:latin typeface="Aptos" panose="020B0004020202020204" pitchFamily="34" charset="0"/>
              <a:ea typeface="Aptos" panose="020B0004020202020204" pitchFamily="34" charset="0"/>
              <a:cs typeface="Aptos" panose="020B0004020202020204" pitchFamily="34" charset="0"/>
            </a:endParaRPr>
          </a:p>
          <a:p>
            <a:endParaRPr lang="es-CL" dirty="0"/>
          </a:p>
        </p:txBody>
      </p:sp>
      <p:sp>
        <p:nvSpPr>
          <p:cNvPr id="5" name="Marcador de número de diapositiva 4">
            <a:extLst>
              <a:ext uri="{FF2B5EF4-FFF2-40B4-BE49-F238E27FC236}">
                <a16:creationId xmlns:a16="http://schemas.microsoft.com/office/drawing/2014/main" xmlns="" id="{E5D065C3-1848-47D3-CC2A-A137E054ABE0}"/>
              </a:ext>
            </a:extLst>
          </p:cNvPr>
          <p:cNvSpPr>
            <a:spLocks noGrp="1"/>
          </p:cNvSpPr>
          <p:nvPr>
            <p:ph type="sldNum" sz="quarter" idx="12"/>
          </p:nvPr>
        </p:nvSpPr>
        <p:spPr/>
        <p:txBody>
          <a:bodyPr/>
          <a:lstStyle/>
          <a:p>
            <a:fld id="{758EF458-5B7C-9F44-BB09-A6316498C081}" type="slidenum">
              <a:rPr lang="es-ES" smtClean="0"/>
              <a:pPr/>
              <a:t>7</a:t>
            </a:fld>
            <a:endParaRPr lang="es-ES"/>
          </a:p>
        </p:txBody>
      </p:sp>
      <p:sp>
        <p:nvSpPr>
          <p:cNvPr id="6" name="CuadroTexto 5">
            <a:extLst>
              <a:ext uri="{FF2B5EF4-FFF2-40B4-BE49-F238E27FC236}">
                <a16:creationId xmlns:a16="http://schemas.microsoft.com/office/drawing/2014/main" xmlns="" id="{100C3792-DF15-034B-8954-611DC6EBE601}"/>
              </a:ext>
            </a:extLst>
          </p:cNvPr>
          <p:cNvSpPr txBox="1"/>
          <p:nvPr/>
        </p:nvSpPr>
        <p:spPr>
          <a:xfrm>
            <a:off x="408432" y="605522"/>
            <a:ext cx="7463518" cy="400110"/>
          </a:xfrm>
          <a:prstGeom prst="rect">
            <a:avLst/>
          </a:prstGeom>
          <a:noFill/>
        </p:spPr>
        <p:txBody>
          <a:bodyPr wrap="square">
            <a:spAutoFit/>
          </a:bodyPr>
          <a:lstStyle/>
          <a:p>
            <a:r>
              <a:rPr lang="es-MX" sz="2000" dirty="0">
                <a:solidFill>
                  <a:schemeClr val="tx2">
                    <a:lumMod val="75000"/>
                    <a:lumOff val="25000"/>
                  </a:schemeClr>
                </a:solidFill>
              </a:rPr>
              <a:t>Prevención de violencia por terceros</a:t>
            </a:r>
            <a:endParaRPr lang="es-CL" sz="2000" dirty="0"/>
          </a:p>
        </p:txBody>
      </p:sp>
      <p:pic>
        <p:nvPicPr>
          <p:cNvPr id="9" name="Imagen 8" descr="Texto&#10;&#10;Descripción generada automáticamente">
            <a:extLst>
              <a:ext uri="{FF2B5EF4-FFF2-40B4-BE49-F238E27FC236}">
                <a16:creationId xmlns:a16="http://schemas.microsoft.com/office/drawing/2014/main" xmlns="" id="{81C5CAD6-F595-6490-97BD-0C6621BD1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329" y="310243"/>
            <a:ext cx="3285949" cy="4706198"/>
          </a:xfrm>
          <a:prstGeom prst="rect">
            <a:avLst/>
          </a:prstGeom>
        </p:spPr>
      </p:pic>
      <p:pic>
        <p:nvPicPr>
          <p:cNvPr id="12" name="Imagen 11" descr="Imagen que contiene techo, firmar, refrigerador, grande&#10;&#10;Descripción generada automáticamente">
            <a:extLst>
              <a:ext uri="{FF2B5EF4-FFF2-40B4-BE49-F238E27FC236}">
                <a16:creationId xmlns:a16="http://schemas.microsoft.com/office/drawing/2014/main" xmlns="" id="{5C997C7F-30D3-B4A1-AE00-C4CCDD771157}"/>
              </a:ext>
            </a:extLst>
          </p:cNvPr>
          <p:cNvPicPr>
            <a:picLocks noChangeAspect="1"/>
          </p:cNvPicPr>
          <p:nvPr/>
        </p:nvPicPr>
        <p:blipFill>
          <a:blip r:embed="rId3">
            <a:extLst>
              <a:ext uri="{28A0092B-C50C-407E-A947-70E740481C1C}">
                <a14:useLocalDpi xmlns:a14="http://schemas.microsoft.com/office/drawing/2010/main" val="0"/>
              </a:ext>
            </a:extLst>
          </a:blip>
          <a:srcRect t="20693" b="25432"/>
          <a:stretch/>
        </p:blipFill>
        <p:spPr>
          <a:xfrm>
            <a:off x="572077" y="2873208"/>
            <a:ext cx="2560680" cy="1875633"/>
          </a:xfrm>
          <a:prstGeom prst="rect">
            <a:avLst/>
          </a:prstGeom>
        </p:spPr>
      </p:pic>
      <p:pic>
        <p:nvPicPr>
          <p:cNvPr id="14" name="Imagen 13" descr="Texto&#10;&#10;Descripción generada automáticamente con confianza media">
            <a:extLst>
              <a:ext uri="{FF2B5EF4-FFF2-40B4-BE49-F238E27FC236}">
                <a16:creationId xmlns:a16="http://schemas.microsoft.com/office/drawing/2014/main" xmlns="" id="{D0E7B565-C622-5F0D-CC62-22C854A84363}"/>
              </a:ext>
            </a:extLst>
          </p:cNvPr>
          <p:cNvPicPr>
            <a:picLocks noChangeAspect="1"/>
          </p:cNvPicPr>
          <p:nvPr/>
        </p:nvPicPr>
        <p:blipFill>
          <a:blip r:embed="rId4">
            <a:extLst>
              <a:ext uri="{28A0092B-C50C-407E-A947-70E740481C1C}">
                <a14:useLocalDpi xmlns:a14="http://schemas.microsoft.com/office/drawing/2010/main" val="0"/>
              </a:ext>
            </a:extLst>
          </a:blip>
          <a:srcRect b="15341"/>
          <a:stretch/>
        </p:blipFill>
        <p:spPr>
          <a:xfrm>
            <a:off x="3484418" y="2870460"/>
            <a:ext cx="1661632" cy="1875633"/>
          </a:xfrm>
          <a:prstGeom prst="rect">
            <a:avLst/>
          </a:prstGeom>
        </p:spPr>
      </p:pic>
    </p:spTree>
    <p:extLst>
      <p:ext uri="{BB962C8B-B14F-4D97-AF65-F5344CB8AC3E}">
        <p14:creationId xmlns:p14="http://schemas.microsoft.com/office/powerpoint/2010/main" val="284546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D913FE-B960-4FE3-886B-69F4100DAF38}"/>
              </a:ext>
            </a:extLst>
          </p:cNvPr>
          <p:cNvSpPr>
            <a:spLocks noGrp="1"/>
          </p:cNvSpPr>
          <p:nvPr>
            <p:ph type="title"/>
          </p:nvPr>
        </p:nvSpPr>
        <p:spPr>
          <a:xfrm>
            <a:off x="261257" y="274943"/>
            <a:ext cx="7086600" cy="659458"/>
          </a:xfrm>
        </p:spPr>
        <p:txBody>
          <a:bodyPr/>
          <a:lstStyle/>
          <a:p>
            <a:r>
              <a:rPr lang="es-CL" dirty="0"/>
              <a:t>SOLICITUD CUMPLIMIENTO PMG</a:t>
            </a:r>
            <a:endParaRPr lang="es-MX" dirty="0"/>
          </a:p>
        </p:txBody>
      </p:sp>
      <p:graphicFrame>
        <p:nvGraphicFramePr>
          <p:cNvPr id="4" name="Marcador de contenido 3">
            <a:extLst>
              <a:ext uri="{FF2B5EF4-FFF2-40B4-BE49-F238E27FC236}">
                <a16:creationId xmlns:a16="http://schemas.microsoft.com/office/drawing/2014/main" xmlns="" id="{E1E4E1AA-3DA8-3593-30DD-C1A3C99477A9}"/>
              </a:ext>
            </a:extLst>
          </p:cNvPr>
          <p:cNvGraphicFramePr>
            <a:graphicFrameLocks noGrp="1"/>
          </p:cNvGraphicFramePr>
          <p:nvPr>
            <p:ph idx="1"/>
            <p:extLst>
              <p:ext uri="{D42A27DB-BD31-4B8C-83A1-F6EECF244321}">
                <p14:modId xmlns:p14="http://schemas.microsoft.com/office/powerpoint/2010/main" val="2396758853"/>
              </p:ext>
            </p:extLst>
          </p:nvPr>
        </p:nvGraphicFramePr>
        <p:xfrm>
          <a:off x="261257" y="1039783"/>
          <a:ext cx="8384722" cy="3804899"/>
        </p:xfrm>
        <a:graphic>
          <a:graphicData uri="http://schemas.openxmlformats.org/drawingml/2006/table">
            <a:tbl>
              <a:tblPr firstRow="1" firstCol="1" bandRow="1">
                <a:tableStyleId>{5C22544A-7EE6-4342-B048-85BDC9FD1C3A}</a:tableStyleId>
              </a:tblPr>
              <a:tblGrid>
                <a:gridCol w="2822768">
                  <a:extLst>
                    <a:ext uri="{9D8B030D-6E8A-4147-A177-3AD203B41FA5}">
                      <a16:colId xmlns:a16="http://schemas.microsoft.com/office/drawing/2014/main" xmlns="" val="2679499583"/>
                    </a:ext>
                  </a:extLst>
                </a:gridCol>
                <a:gridCol w="5561954">
                  <a:extLst>
                    <a:ext uri="{9D8B030D-6E8A-4147-A177-3AD203B41FA5}">
                      <a16:colId xmlns:a16="http://schemas.microsoft.com/office/drawing/2014/main" xmlns="" val="2317410762"/>
                    </a:ext>
                  </a:extLst>
                </a:gridCol>
              </a:tblGrid>
              <a:tr h="260926">
                <a:tc>
                  <a:txBody>
                    <a:bodyPr/>
                    <a:lstStyle/>
                    <a:p>
                      <a:pPr>
                        <a:buNone/>
                      </a:pPr>
                      <a:r>
                        <a:rPr lang="es-ES_tradnl" sz="900" dirty="0">
                          <a:effectLst/>
                        </a:rPr>
                        <a:t>Meta N.º 3</a:t>
                      </a:r>
                      <a:endParaRPr lang="es-CL"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just">
                        <a:buNone/>
                      </a:pPr>
                      <a:r>
                        <a:rPr lang="es-CL" sz="900" dirty="0">
                          <a:effectLst/>
                        </a:rPr>
                        <a:t>Implementación Integral de la Ley Karin: Fomento de Relaciones Laborales Dignas y Libres de Violencia con Perspectiva de Género.</a:t>
                      </a:r>
                      <a:endParaRPr lang="es-CL"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extLst>
                  <a:ext uri="{0D108BD9-81ED-4DB2-BD59-A6C34878D82A}">
                    <a16:rowId xmlns:a16="http://schemas.microsoft.com/office/drawing/2014/main" xmlns="" val="1562753672"/>
                  </a:ext>
                </a:extLst>
              </a:tr>
              <a:tr h="189332">
                <a:tc>
                  <a:txBody>
                    <a:bodyPr/>
                    <a:lstStyle/>
                    <a:p>
                      <a:pPr>
                        <a:buNone/>
                      </a:pPr>
                      <a:r>
                        <a:rPr lang="es-CL" sz="900">
                          <a:effectLst/>
                        </a:rPr>
                        <a:t>Nombre Indicador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just">
                        <a:buNone/>
                      </a:pPr>
                      <a:r>
                        <a:rPr lang="es-CL" sz="900" dirty="0">
                          <a:effectLst/>
                        </a:rPr>
                        <a:t>Porcentaje de funcionarios/as concientizadas en temáticas relacionadas a Ley Karin en el año t</a:t>
                      </a:r>
                      <a:endParaRPr lang="es-CL"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3560486348"/>
                  </a:ext>
                </a:extLst>
              </a:tr>
              <a:tr h="110444">
                <a:tc>
                  <a:txBody>
                    <a:bodyPr/>
                    <a:lstStyle/>
                    <a:p>
                      <a:pPr>
                        <a:buNone/>
                      </a:pPr>
                      <a:r>
                        <a:rPr lang="es-CL" sz="900">
                          <a:effectLst/>
                        </a:rPr>
                        <a:t>Dimensión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ctr">
                        <a:spcAft>
                          <a:spcPts val="600"/>
                        </a:spcAft>
                        <a:buNone/>
                      </a:pPr>
                      <a:r>
                        <a:rPr lang="es-MX" sz="900">
                          <a:effectLst/>
                        </a:rPr>
                        <a:t>Calidad del servicio</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274185027"/>
                  </a:ext>
                </a:extLst>
              </a:tr>
              <a:tr h="110444">
                <a:tc>
                  <a:txBody>
                    <a:bodyPr/>
                    <a:lstStyle/>
                    <a:p>
                      <a:pPr>
                        <a:buNone/>
                      </a:pPr>
                      <a:r>
                        <a:rPr lang="es-CL" sz="900">
                          <a:effectLst/>
                        </a:rPr>
                        <a:t>Objetivo Estratégico (OE)</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ctr">
                        <a:spcAft>
                          <a:spcPts val="600"/>
                        </a:spcAft>
                        <a:buNone/>
                      </a:pPr>
                      <a:r>
                        <a:rPr lang="es-CL" sz="900">
                          <a:effectLst/>
                        </a:rPr>
                        <a:t>5</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1639471583"/>
                  </a:ext>
                </a:extLst>
              </a:tr>
              <a:tr h="110444">
                <a:tc>
                  <a:txBody>
                    <a:bodyPr/>
                    <a:lstStyle/>
                    <a:p>
                      <a:pPr>
                        <a:buNone/>
                      </a:pPr>
                      <a:r>
                        <a:rPr lang="es-CL" sz="900">
                          <a:effectLst/>
                        </a:rPr>
                        <a:t>Equipo de trabajo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ctr">
                        <a:buNone/>
                      </a:pPr>
                      <a:r>
                        <a:rPr lang="es-CL" sz="900">
                          <a:effectLst/>
                        </a:rPr>
                        <a:t>SEREMI de Salud Región de Valparaíso</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835294416"/>
                  </a:ext>
                </a:extLst>
              </a:tr>
              <a:tr h="347902">
                <a:tc>
                  <a:txBody>
                    <a:bodyPr/>
                    <a:lstStyle/>
                    <a:p>
                      <a:pPr>
                        <a:buNone/>
                      </a:pPr>
                      <a:r>
                        <a:rPr lang="es-CL" sz="900">
                          <a:effectLst/>
                        </a:rPr>
                        <a:t>Objetivo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just">
                        <a:buNone/>
                      </a:pPr>
                      <a:r>
                        <a:rPr lang="es-CL" sz="900" dirty="0">
                          <a:effectLst/>
                        </a:rPr>
                        <a:t>Asegurar la correcta implementación de la Ley Karin que busca promover relaciones laborales basadas en un trato libre de violencia, compatible con la dignidad de las personas y con perspectiva de género.</a:t>
                      </a:r>
                      <a:endParaRPr lang="es-CL"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1502304520"/>
                  </a:ext>
                </a:extLst>
              </a:tr>
              <a:tr h="260926">
                <a:tc>
                  <a:txBody>
                    <a:bodyPr/>
                    <a:lstStyle/>
                    <a:p>
                      <a:pPr>
                        <a:buNone/>
                      </a:pPr>
                      <a:r>
                        <a:rPr lang="es-CL" sz="900">
                          <a:effectLst/>
                        </a:rPr>
                        <a:t>Fórmula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just">
                        <a:buNone/>
                      </a:pPr>
                      <a:r>
                        <a:rPr lang="es-CL" sz="900">
                          <a:effectLst/>
                        </a:rPr>
                        <a:t>(Número de funcionarios/as concientizadas en temáticas relacionadas a Ley Karin en el año t / Número de funcionarios total del centro de responsabilidad) * 100</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4028448006"/>
                  </a:ext>
                </a:extLst>
              </a:tr>
              <a:tr h="208741">
                <a:tc>
                  <a:txBody>
                    <a:bodyPr/>
                    <a:lstStyle/>
                    <a:p>
                      <a:pPr>
                        <a:buNone/>
                      </a:pPr>
                      <a:r>
                        <a:rPr lang="es-CL" sz="900">
                          <a:effectLst/>
                        </a:rPr>
                        <a:t>Nivel de cumplimiento esperado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ctr">
                        <a:buNone/>
                      </a:pPr>
                      <a:r>
                        <a:rPr lang="es-CL" sz="900">
                          <a:effectLst/>
                        </a:rPr>
                        <a:t>80%</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2466948140"/>
                  </a:ext>
                </a:extLst>
              </a:tr>
              <a:tr h="208741">
                <a:tc>
                  <a:txBody>
                    <a:bodyPr/>
                    <a:lstStyle/>
                    <a:p>
                      <a:pPr>
                        <a:buNone/>
                      </a:pPr>
                      <a:r>
                        <a:rPr lang="es-CL" sz="900">
                          <a:effectLst/>
                        </a:rPr>
                        <a:t>Ponderación del Indicador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ctr">
                        <a:buNone/>
                      </a:pPr>
                      <a:r>
                        <a:rPr lang="es-CL" sz="900">
                          <a:effectLst/>
                        </a:rPr>
                        <a:t>25%</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339472213"/>
                  </a:ext>
                </a:extLst>
              </a:tr>
              <a:tr h="283997">
                <a:tc>
                  <a:txBody>
                    <a:bodyPr/>
                    <a:lstStyle/>
                    <a:p>
                      <a:pPr>
                        <a:buNone/>
                      </a:pPr>
                      <a:r>
                        <a:rPr lang="es-CL" sz="900">
                          <a:effectLst/>
                        </a:rPr>
                        <a:t>Medio de verificación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buNone/>
                      </a:pPr>
                      <a:r>
                        <a:rPr lang="es-CL" sz="900" dirty="0">
                          <a:effectLst/>
                        </a:rPr>
                        <a:t>1. Reporte de dotación efectiva con corte a diciembre 2024.</a:t>
                      </a:r>
                    </a:p>
                    <a:p>
                      <a:pPr>
                        <a:buNone/>
                      </a:pPr>
                      <a:r>
                        <a:rPr lang="es-CL" sz="900" dirty="0">
                          <a:effectLst/>
                        </a:rPr>
                        <a:t>2. Lista de asistencia de funcionarios/as concientizados.</a:t>
                      </a:r>
                    </a:p>
                    <a:p>
                      <a:pPr algn="just">
                        <a:buNone/>
                      </a:pPr>
                      <a:r>
                        <a:rPr lang="es-CL" sz="900" dirty="0">
                          <a:effectLst/>
                        </a:rPr>
                        <a:t>3. Material difundido y/o presentado en la concientización.</a:t>
                      </a:r>
                      <a:endParaRPr lang="es-CL"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2451537141"/>
                  </a:ext>
                </a:extLst>
              </a:tr>
              <a:tr h="1478583">
                <a:tc>
                  <a:txBody>
                    <a:bodyPr/>
                    <a:lstStyle/>
                    <a:p>
                      <a:pPr>
                        <a:buNone/>
                      </a:pPr>
                      <a:r>
                        <a:rPr lang="es-CL" sz="900">
                          <a:effectLst/>
                        </a:rPr>
                        <a:t>Definición de términos </a:t>
                      </a:r>
                      <a:endParaRPr lang="es-CL"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nchor="ctr"/>
                </a:tc>
                <a:tc>
                  <a:txBody>
                    <a:bodyPr/>
                    <a:lstStyle/>
                    <a:p>
                      <a:pPr algn="just">
                        <a:buNone/>
                      </a:pPr>
                      <a:r>
                        <a:rPr lang="es-CL" sz="900" dirty="0">
                          <a:effectLst/>
                        </a:rPr>
                        <a:t>1.	El denominador del indicador, es decir, Número de funcionarios total del centro de responsabilidad será de acuerdo con la dotación efectiva con corte a diciembre 2024 y considerará las calidades jurídicas de titulares, contrata y honorarios suma alzada de los funcionarios y funcionarias de centro de responsabilidad.</a:t>
                      </a:r>
                    </a:p>
                    <a:p>
                      <a:pPr algn="just">
                        <a:buNone/>
                      </a:pPr>
                      <a:r>
                        <a:rPr lang="es-CL" sz="900" dirty="0">
                          <a:effectLst/>
                        </a:rPr>
                        <a:t>2.	La concientización de los/as funcionarios/as se puede llevar a cabo a través de:</a:t>
                      </a:r>
                    </a:p>
                    <a:p>
                      <a:pPr marL="449580" algn="just">
                        <a:buNone/>
                      </a:pPr>
                      <a:r>
                        <a:rPr lang="es-CL" sz="900" dirty="0">
                          <a:effectLst/>
                        </a:rPr>
                        <a:t>a.	Cursos/Seminarios/Talleres/Charlas impartidos mediante el Plan de Capacitación Institucional.</a:t>
                      </a:r>
                    </a:p>
                    <a:p>
                      <a:pPr marL="449580" algn="just">
                        <a:buNone/>
                      </a:pPr>
                      <a:r>
                        <a:rPr lang="es-CL" sz="900" dirty="0">
                          <a:effectLst/>
                        </a:rPr>
                        <a:t>b.	Cursos/Seminarios/Talleres/Charlas impartidos por el Servicio Civil, u otros organismos públicos o privados según corresponda. </a:t>
                      </a:r>
                    </a:p>
                    <a:p>
                      <a:pPr marL="469265" indent="-450215" algn="just">
                        <a:buNone/>
                      </a:pPr>
                      <a:r>
                        <a:rPr lang="es-CL" sz="900" dirty="0">
                          <a:effectLst/>
                        </a:rPr>
                        <a:t>               c.	             Otras actividades organizadas por el Departamento de Gestión y desarrollo de personas que permitan la concientización de las temáticas relacionadas con le Ley Karin.</a:t>
                      </a:r>
                      <a:endParaRPr lang="es-CL"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805" marR="37805" marT="0" marB="0"/>
                </a:tc>
                <a:extLst>
                  <a:ext uri="{0D108BD9-81ED-4DB2-BD59-A6C34878D82A}">
                    <a16:rowId xmlns:a16="http://schemas.microsoft.com/office/drawing/2014/main" xmlns="" val="1768490370"/>
                  </a:ext>
                </a:extLst>
              </a:tr>
            </a:tbl>
          </a:graphicData>
        </a:graphic>
      </p:graphicFrame>
      <p:sp>
        <p:nvSpPr>
          <p:cNvPr id="5" name="Marcador de número de diapositiva 4">
            <a:extLst>
              <a:ext uri="{FF2B5EF4-FFF2-40B4-BE49-F238E27FC236}">
                <a16:creationId xmlns:a16="http://schemas.microsoft.com/office/drawing/2014/main" xmlns="" id="{2F50FE12-69B9-B64D-1BC0-B0BE48DB8704}"/>
              </a:ext>
            </a:extLst>
          </p:cNvPr>
          <p:cNvSpPr>
            <a:spLocks noGrp="1"/>
          </p:cNvSpPr>
          <p:nvPr>
            <p:ph type="sldNum" sz="quarter" idx="12"/>
          </p:nvPr>
        </p:nvSpPr>
        <p:spPr/>
        <p:txBody>
          <a:bodyPr/>
          <a:lstStyle/>
          <a:p>
            <a:fld id="{758EF458-5B7C-9F44-BB09-A6316498C081}" type="slidenum">
              <a:rPr lang="es-ES" smtClean="0"/>
              <a:pPr/>
              <a:t>8</a:t>
            </a:fld>
            <a:endParaRPr lang="es-ES"/>
          </a:p>
        </p:txBody>
      </p:sp>
    </p:spTree>
    <p:extLst>
      <p:ext uri="{BB962C8B-B14F-4D97-AF65-F5344CB8AC3E}">
        <p14:creationId xmlns:p14="http://schemas.microsoft.com/office/powerpoint/2010/main" val="54449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D95C1A-A0DD-EC5D-E831-035A5575B48A}"/>
              </a:ext>
            </a:extLst>
          </p:cNvPr>
          <p:cNvSpPr>
            <a:spLocks noGrp="1"/>
          </p:cNvSpPr>
          <p:nvPr>
            <p:ph type="title"/>
          </p:nvPr>
        </p:nvSpPr>
        <p:spPr>
          <a:xfrm>
            <a:off x="457200" y="378639"/>
            <a:ext cx="7142018" cy="678226"/>
          </a:xfrm>
        </p:spPr>
        <p:txBody>
          <a:bodyPr/>
          <a:lstStyle/>
          <a:p>
            <a:r>
              <a:rPr lang="es-CL" dirty="0"/>
              <a:t>PROPUESTAS Y DESAFÍOS LEY KARIN AÑO 2025</a:t>
            </a:r>
            <a:endParaRPr lang="es-MX" dirty="0"/>
          </a:p>
        </p:txBody>
      </p:sp>
      <p:sp>
        <p:nvSpPr>
          <p:cNvPr id="3" name="Marcador de contenido 2">
            <a:extLst>
              <a:ext uri="{FF2B5EF4-FFF2-40B4-BE49-F238E27FC236}">
                <a16:creationId xmlns:a16="http://schemas.microsoft.com/office/drawing/2014/main" xmlns="" id="{7E6006C2-7560-D260-6ADC-4DA932ECD009}"/>
              </a:ext>
            </a:extLst>
          </p:cNvPr>
          <p:cNvSpPr>
            <a:spLocks noGrp="1"/>
          </p:cNvSpPr>
          <p:nvPr>
            <p:ph idx="1"/>
          </p:nvPr>
        </p:nvSpPr>
        <p:spPr>
          <a:xfrm>
            <a:off x="457200" y="1200151"/>
            <a:ext cx="8188036" cy="3394472"/>
          </a:xfrm>
        </p:spPr>
        <p:txBody>
          <a:bodyPr/>
          <a:lstStyle/>
          <a:p>
            <a:pPr marL="450900" indent="-342900">
              <a:buAutoNum type="arabicPeriod"/>
            </a:pPr>
            <a:r>
              <a:rPr lang="es-CL" dirty="0"/>
              <a:t>Implementación de instancias de Mediación de conflictos. </a:t>
            </a:r>
          </a:p>
          <a:p>
            <a:pPr marL="450900" indent="-342900">
              <a:buAutoNum type="arabicPeriod"/>
            </a:pPr>
            <a:r>
              <a:rPr lang="es-CL" dirty="0"/>
              <a:t>Cumplimiento PMG sobre sensibilización de Ley Karin al 80% de nuestra dotación. </a:t>
            </a:r>
          </a:p>
          <a:p>
            <a:pPr marL="450900" indent="-342900">
              <a:buAutoNum type="arabicPeriod"/>
            </a:pPr>
            <a:r>
              <a:rPr lang="es-CL" dirty="0"/>
              <a:t>Elaboración de Matriz de Riesgo</a:t>
            </a:r>
          </a:p>
          <a:p>
            <a:pPr marL="450900" indent="-342900">
              <a:buAutoNum type="arabicPeriod"/>
            </a:pPr>
            <a:r>
              <a:rPr lang="es-CL" dirty="0"/>
              <a:t>Implementación de acciones y/o actividades que promuevan mejoramiento del clima laboral en las dependencias de esta Seremi.  </a:t>
            </a:r>
          </a:p>
          <a:p>
            <a:pPr marL="450900" indent="-342900">
              <a:buFont typeface="Arial"/>
              <a:buAutoNum type="arabicPeriod"/>
            </a:pPr>
            <a:r>
              <a:rPr lang="es-CL" dirty="0"/>
              <a:t>Elaboración de Protocolo y Procedimiento de Denuncia Regional. </a:t>
            </a:r>
          </a:p>
          <a:p>
            <a:pPr marL="450900" indent="-342900">
              <a:buAutoNum type="arabicPeriod"/>
            </a:pPr>
            <a:endParaRPr lang="es-MX" dirty="0"/>
          </a:p>
        </p:txBody>
      </p:sp>
      <p:sp>
        <p:nvSpPr>
          <p:cNvPr id="5" name="Marcador de número de diapositiva 4">
            <a:extLst>
              <a:ext uri="{FF2B5EF4-FFF2-40B4-BE49-F238E27FC236}">
                <a16:creationId xmlns:a16="http://schemas.microsoft.com/office/drawing/2014/main" xmlns="" id="{AFF044F9-9AAC-0D3C-C870-0763489D1635}"/>
              </a:ext>
            </a:extLst>
          </p:cNvPr>
          <p:cNvSpPr>
            <a:spLocks noGrp="1"/>
          </p:cNvSpPr>
          <p:nvPr>
            <p:ph type="sldNum" sz="quarter" idx="12"/>
          </p:nvPr>
        </p:nvSpPr>
        <p:spPr/>
        <p:txBody>
          <a:bodyPr/>
          <a:lstStyle/>
          <a:p>
            <a:fld id="{758EF458-5B7C-9F44-BB09-A6316498C081}" type="slidenum">
              <a:rPr lang="es-ES" smtClean="0"/>
              <a:pPr/>
              <a:t>9</a:t>
            </a:fld>
            <a:endParaRPr lang="es-ES"/>
          </a:p>
        </p:txBody>
      </p:sp>
    </p:spTree>
    <p:extLst>
      <p:ext uri="{BB962C8B-B14F-4D97-AF65-F5344CB8AC3E}">
        <p14:creationId xmlns:p14="http://schemas.microsoft.com/office/powerpoint/2010/main" val="2148620431"/>
      </p:ext>
    </p:extLst>
  </p:cSld>
  <p:clrMapOvr>
    <a:masterClrMapping/>
  </p:clrMapOvr>
</p:sld>
</file>

<file path=ppt/theme/theme1.xml><?xml version="1.0" encoding="utf-8"?>
<a:theme xmlns:a="http://schemas.openxmlformats.org/drawingml/2006/main" name="Tema de Office">
  <a:themeElements>
    <a:clrScheme name="PPT INTITUCIONAL MINSAL">
      <a:dk1>
        <a:srgbClr val="0A1D21"/>
      </a:dk1>
      <a:lt1>
        <a:sysClr val="window" lastClr="FFFFFF"/>
      </a:lt1>
      <a:dk2>
        <a:srgbClr val="1F497D"/>
      </a:dk2>
      <a:lt2>
        <a:srgbClr val="EEECE1"/>
      </a:lt2>
      <a:accent1>
        <a:srgbClr val="115C80"/>
      </a:accent1>
      <a:accent2>
        <a:srgbClr val="DD314F"/>
      </a:accent2>
      <a:accent3>
        <a:srgbClr val="55B3C1"/>
      </a:accent3>
      <a:accent4>
        <a:srgbClr val="8064A2"/>
      </a:accent4>
      <a:accent5>
        <a:srgbClr val="B5C9E4"/>
      </a:accent5>
      <a:accent6>
        <a:srgbClr val="D8CF79"/>
      </a:accent6>
      <a:hlink>
        <a:srgbClr val="F0D0D7"/>
      </a:hlink>
      <a:folHlink>
        <a:srgbClr val="4C2C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1118</TotalTime>
  <Words>1380</Words>
  <Application>Microsoft Office PowerPoint</Application>
  <PresentationFormat>Presentación en pantalla (16:9)</PresentationFormat>
  <Paragraphs>254</Paragraphs>
  <Slides>17</Slides>
  <Notes>2</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 Implementación Ley Karin 21.643</vt:lpstr>
      <vt:lpstr>Implementación Ley Karin</vt:lpstr>
      <vt:lpstr>Conformación Mesa VALS</vt:lpstr>
      <vt:lpstr>¿Qué acciones se han realizado en el ámbito preventivo?</vt:lpstr>
      <vt:lpstr>Acciones Preventivas</vt:lpstr>
      <vt:lpstr>Hasta ahora, se han sensibilizado 213 personas según consta registro de asistencia. </vt:lpstr>
      <vt:lpstr>Acciones Preventivas</vt:lpstr>
      <vt:lpstr>SOLICITUD CUMPLIMIENTO PMG</vt:lpstr>
      <vt:lpstr>PROPUESTAS Y DESAFÍOS LEY KARIN AÑO 2025</vt:lpstr>
      <vt:lpstr>Propuesta Implementación de instancias de Mediación de conflictos.  </vt:lpstr>
      <vt:lpstr>GUÍA DE ACCIÓN ANTE SITUACIONES DE CONFLICTO LABORAL – PREVENCION DEL ACOSO</vt:lpstr>
      <vt:lpstr>Marco de Acción: Jefaturas – Referente Vals</vt:lpstr>
      <vt:lpstr>Propuesta sobre bajada comunicacional sobre implementación de instancia de “mediación”</vt:lpstr>
      <vt:lpstr>ACCIONES RELACIONADAS AL CUMPLIMIENTO DEL PMG  </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dario plaza lopez</cp:lastModifiedBy>
  <cp:revision>57</cp:revision>
  <dcterms:created xsi:type="dcterms:W3CDTF">2022-12-22T19:49:37Z</dcterms:created>
  <dcterms:modified xsi:type="dcterms:W3CDTF">2025-04-16T20:37:19Z</dcterms:modified>
</cp:coreProperties>
</file>